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96" r:id="rId3"/>
    <p:sldId id="258" r:id="rId4"/>
    <p:sldId id="293" r:id="rId5"/>
    <p:sldId id="294" r:id="rId6"/>
    <p:sldId id="278" r:id="rId7"/>
    <p:sldId id="286" r:id="rId8"/>
    <p:sldId id="287" r:id="rId9"/>
    <p:sldId id="288" r:id="rId10"/>
    <p:sldId id="297" r:id="rId11"/>
    <p:sldId id="290" r:id="rId12"/>
    <p:sldId id="281" r:id="rId13"/>
    <p:sldId id="291" r:id="rId14"/>
    <p:sldId id="292" r:id="rId15"/>
    <p:sldId id="266" r:id="rId16"/>
    <p:sldId id="257" r:id="rId17"/>
    <p:sldId id="270" r:id="rId18"/>
    <p:sldId id="269" r:id="rId19"/>
    <p:sldId id="259" r:id="rId20"/>
    <p:sldId id="260" r:id="rId21"/>
    <p:sldId id="261" r:id="rId22"/>
    <p:sldId id="263" r:id="rId23"/>
    <p:sldId id="268" r:id="rId24"/>
    <p:sldId id="275" r:id="rId25"/>
    <p:sldId id="274" r:id="rId26"/>
    <p:sldId id="272" r:id="rId27"/>
    <p:sldId id="277" r:id="rId28"/>
    <p:sldId id="262" r:id="rId29"/>
    <p:sldId id="276" r:id="rId30"/>
    <p:sldId id="264" r:id="rId31"/>
    <p:sldId id="265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DB"/>
    <a:srgbClr val="FFB0F9"/>
    <a:srgbClr val="FF9DF6"/>
    <a:srgbClr val="B24CA8"/>
    <a:srgbClr val="81387A"/>
    <a:srgbClr val="FF70F1"/>
    <a:srgbClr val="FF88F6"/>
    <a:srgbClr val="00676C"/>
    <a:srgbClr val="00CFD9"/>
    <a:srgbClr val="009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0"/>
    <p:restoredTop sz="87764"/>
  </p:normalViewPr>
  <p:slideViewPr>
    <p:cSldViewPr snapToGrid="0" snapToObjects="1" showGuides="1">
      <p:cViewPr>
        <p:scale>
          <a:sx n="90" d="100"/>
          <a:sy n="90" d="100"/>
        </p:scale>
        <p:origin x="-120" y="144"/>
      </p:cViewPr>
      <p:guideLst>
        <p:guide orient="horz" pos="147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56F23-2BB3-1949-B866-477A9E5A4B0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C82F-EA4E-AC4B-A4A3-D0B0FB7D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1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96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 have caused Upwards of $500M annual loss world 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8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8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Filtered at 5x coverage within a sample and 3x coverage by individuals within a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show unless bed graph. This is showing coverage/</a:t>
            </a:r>
            <a:r>
              <a:rPr lang="en-US" dirty="0" err="1"/>
              <a:t>cpg</a:t>
            </a:r>
            <a:r>
              <a:rPr lang="en-US" dirty="0"/>
              <a:t> (% methylation is the %blue or % orange)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8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Filtered at 5x coverage within a sample and 3x coverage by individuals within a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2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DMRs; colored by temperature and shaded by salinity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2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2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 body methylation and downstream of gene. Are their targets?</a:t>
            </a:r>
          </a:p>
          <a:p>
            <a:r>
              <a:rPr lang="en-US" dirty="0"/>
              <a:t>HoxC8 over expression inhibits glycolysis (decreases glucose uptake and lactate production) and increases TCA activity (https://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/articles/PMC4564361/)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5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 body methylation and downstream of gene. Are their targets?</a:t>
            </a:r>
          </a:p>
          <a:p>
            <a:r>
              <a:rPr lang="en-US" dirty="0"/>
              <a:t>HoxC8 over expression inhibits glycolysis (decreases glucose uptake and lactate production) and increases TCA activity (https://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/articles/PMC4564361/)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1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DMRs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C82F-EA4E-AC4B-A4A3-D0B0FB7D1E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6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5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1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4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4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34C7-7D95-E748-9C0A-30A028E4E9E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49869-D9A5-6F4D-A4EC-FF0FC736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7.wdp"/><Relationship Id="rId18" Type="http://schemas.microsoft.com/office/2007/relationships/hdphoto" Target="../media/hdphoto13.wdp"/><Relationship Id="rId3" Type="http://schemas.openxmlformats.org/officeDocument/2006/relationships/image" Target="../media/image9.png"/><Relationship Id="rId21" Type="http://schemas.microsoft.com/office/2007/relationships/hdphoto" Target="../media/hdphoto16.wdp"/><Relationship Id="rId7" Type="http://schemas.microsoft.com/office/2007/relationships/hdphoto" Target="../media/hdphoto2.wdp"/><Relationship Id="rId12" Type="http://schemas.microsoft.com/office/2007/relationships/hdphoto" Target="../media/hdphoto8.wdp"/><Relationship Id="rId17" Type="http://schemas.microsoft.com/office/2007/relationships/hdphoto" Target="../media/hdphoto12.wdp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6" Type="http://schemas.microsoft.com/office/2007/relationships/hdphoto" Target="../media/hdphoto11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6.wdp"/><Relationship Id="rId24" Type="http://schemas.microsoft.com/office/2007/relationships/hdphoto" Target="../media/hdphoto19.wdp"/><Relationship Id="rId5" Type="http://schemas.openxmlformats.org/officeDocument/2006/relationships/image" Target="../media/image11.png"/><Relationship Id="rId15" Type="http://schemas.microsoft.com/office/2007/relationships/hdphoto" Target="../media/hdphoto10.wdp"/><Relationship Id="rId23" Type="http://schemas.microsoft.com/office/2007/relationships/hdphoto" Target="../media/hdphoto18.wdp"/><Relationship Id="rId10" Type="http://schemas.microsoft.com/office/2007/relationships/hdphoto" Target="../media/hdphoto5.wdp"/><Relationship Id="rId19" Type="http://schemas.microsoft.com/office/2007/relationships/hdphoto" Target="../media/hdphoto14.wdp"/><Relationship Id="rId4" Type="http://schemas.openxmlformats.org/officeDocument/2006/relationships/image" Target="../media/image10.svg"/><Relationship Id="rId9" Type="http://schemas.microsoft.com/office/2007/relationships/hdphoto" Target="../media/hdphoto4.wdp"/><Relationship Id="rId14" Type="http://schemas.microsoft.com/office/2007/relationships/hdphoto" Target="../media/hdphoto9.wdp"/><Relationship Id="rId22" Type="http://schemas.microsoft.com/office/2007/relationships/hdphoto" Target="../media/hdphoto17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microsoft.com/office/2007/relationships/hdphoto" Target="../media/hdphoto7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openxmlformats.org/officeDocument/2006/relationships/image" Target="../media/image10.svg"/><Relationship Id="rId9" Type="http://schemas.microsoft.com/office/2007/relationships/hdphoto" Target="../media/hdphoto4.wdp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universidad de concepcion, chile logo">
            <a:extLst>
              <a:ext uri="{FF2B5EF4-FFF2-40B4-BE49-F238E27FC236}">
                <a16:creationId xmlns:a16="http://schemas.microsoft.com/office/drawing/2014/main" id="{97EF8032-5328-FC43-BC67-B1CFB9DB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" y="4296250"/>
            <a:ext cx="1989932" cy="7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AAAF5-6C94-B349-97A4-A4DE06247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45720"/>
            <a:ext cx="6858000" cy="17907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Environmental influence on the Atlantic salmon epigenome during sea lice infestation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420CD-93E7-464A-AB6D-BA8DA73C9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28390"/>
            <a:ext cx="6858000" cy="1241822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Shelly Trigg, Ph.D.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Steven Roberts Lab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University of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EE792-6F0E-B443-864E-52790190EDDF}"/>
              </a:ext>
            </a:extLst>
          </p:cNvPr>
          <p:cNvSpPr txBox="1"/>
          <p:nvPr/>
        </p:nvSpPr>
        <p:spPr>
          <a:xfrm>
            <a:off x="2011394" y="3978336"/>
            <a:ext cx="532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collaboration with Cristian Gallardo-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Escárate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Valentina Valenzuela-Muñoz, and Gustavo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Núñez-Acuña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Universidad de Concepción, Chile </a:t>
            </a:r>
          </a:p>
        </p:txBody>
      </p:sp>
      <p:pic>
        <p:nvPicPr>
          <p:cNvPr id="1026" name="Picture 2" descr="Image result for university of washington">
            <a:extLst>
              <a:ext uri="{FF2B5EF4-FFF2-40B4-BE49-F238E27FC236}">
                <a16:creationId xmlns:a16="http://schemas.microsoft.com/office/drawing/2014/main" id="{FD1769B6-EF90-2B47-8C44-C784A2D2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" y="2982188"/>
            <a:ext cx="1581693" cy="7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science uw data science fellow">
            <a:extLst>
              <a:ext uri="{FF2B5EF4-FFF2-40B4-BE49-F238E27FC236}">
                <a16:creationId xmlns:a16="http://schemas.microsoft.com/office/drawing/2014/main" id="{36CA2E58-27FB-D549-9B8B-9389DB25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89" y="2871437"/>
            <a:ext cx="1245799" cy="10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NICYT-Chile">
            <a:extLst>
              <a:ext uri="{FF2B5EF4-FFF2-40B4-BE49-F238E27FC236}">
                <a16:creationId xmlns:a16="http://schemas.microsoft.com/office/drawing/2014/main" id="{EEA1CC37-3BB3-A84C-AF62-1B268FEF0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18" y="4603567"/>
            <a:ext cx="2000370" cy="5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55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5C8AD49-4C25-3644-A2A3-6B2217C6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1" r="19970" b="8949"/>
          <a:stretch/>
        </p:blipFill>
        <p:spPr>
          <a:xfrm>
            <a:off x="210886" y="882730"/>
            <a:ext cx="3759168" cy="42086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422445" y="719414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600235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1878713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506076" y="101009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2251350" y="9964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salinity on methylation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741C0-C72E-B744-8774-DC5B68998714}"/>
              </a:ext>
            </a:extLst>
          </p:cNvPr>
          <p:cNvSpPr/>
          <p:nvPr/>
        </p:nvSpPr>
        <p:spPr>
          <a:xfrm>
            <a:off x="1487724" y="1480862"/>
            <a:ext cx="1536024" cy="505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7E2E7-CF8D-244B-B1C6-B2585EE4DB49}"/>
              </a:ext>
            </a:extLst>
          </p:cNvPr>
          <p:cNvSpPr/>
          <p:nvPr/>
        </p:nvSpPr>
        <p:spPr>
          <a:xfrm>
            <a:off x="1487724" y="2544205"/>
            <a:ext cx="1536025" cy="9718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24E86-C223-7C4B-B6DC-08D29FB21B8F}"/>
              </a:ext>
            </a:extLst>
          </p:cNvPr>
          <p:cNvSpPr/>
          <p:nvPr/>
        </p:nvSpPr>
        <p:spPr>
          <a:xfrm>
            <a:off x="1487726" y="3868589"/>
            <a:ext cx="1536024" cy="5881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1208C-E643-2C47-A292-82FF9A428166}"/>
              </a:ext>
            </a:extLst>
          </p:cNvPr>
          <p:cNvSpPr txBox="1"/>
          <p:nvPr/>
        </p:nvSpPr>
        <p:spPr>
          <a:xfrm>
            <a:off x="1976986" y="738518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SEA LICE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4762399-3656-864C-A38C-FFA21589212A}"/>
              </a:ext>
            </a:extLst>
          </p:cNvPr>
          <p:cNvSpPr/>
          <p:nvPr/>
        </p:nvSpPr>
        <p:spPr>
          <a:xfrm rot="5400000">
            <a:off x="2166068" y="277534"/>
            <a:ext cx="154934" cy="14749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74F9E-D728-8647-8146-0EDFC7921DCA}"/>
              </a:ext>
            </a:extLst>
          </p:cNvPr>
          <p:cNvSpPr txBox="1"/>
          <p:nvPr/>
        </p:nvSpPr>
        <p:spPr>
          <a:xfrm>
            <a:off x="2980995" y="726962"/>
            <a:ext cx="877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NO SEA LICE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A6FA980-39BC-1046-9104-BFD1332F6DDF}"/>
              </a:ext>
            </a:extLst>
          </p:cNvPr>
          <p:cNvSpPr/>
          <p:nvPr/>
        </p:nvSpPr>
        <p:spPr>
          <a:xfrm rot="5400000">
            <a:off x="3332225" y="673965"/>
            <a:ext cx="144348" cy="6926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0108-B7DA-764C-892D-A0EFDBF49E8F}"/>
              </a:ext>
            </a:extLst>
          </p:cNvPr>
          <p:cNvSpPr txBox="1"/>
          <p:nvPr/>
        </p:nvSpPr>
        <p:spPr>
          <a:xfrm>
            <a:off x="3377155" y="10371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E4F30-21EF-8848-9BA6-2616CB3083D4}"/>
              </a:ext>
            </a:extLst>
          </p:cNvPr>
          <p:cNvSpPr txBox="1"/>
          <p:nvPr/>
        </p:nvSpPr>
        <p:spPr>
          <a:xfrm>
            <a:off x="3028270" y="10291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67AE0-8B3B-2345-9012-04ECAE3B9147}"/>
              </a:ext>
            </a:extLst>
          </p:cNvPr>
          <p:cNvSpPr txBox="1"/>
          <p:nvPr/>
        </p:nvSpPr>
        <p:spPr>
          <a:xfrm>
            <a:off x="5578474" y="1336970"/>
            <a:ext cx="2776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temperature alone is not enough to elicit this response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E2528-3082-EE48-969C-E1D5B9E656B4}"/>
              </a:ext>
            </a:extLst>
          </p:cNvPr>
          <p:cNvSpPr/>
          <p:nvPr/>
        </p:nvSpPr>
        <p:spPr>
          <a:xfrm>
            <a:off x="3800669" y="2937918"/>
            <a:ext cx="1031390" cy="98241"/>
          </a:xfrm>
          <a:prstGeom prst="rect">
            <a:avLst/>
          </a:prstGeom>
          <a:solidFill>
            <a:srgbClr val="FBFF1A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B92C4-22F4-7F4D-BF9E-582E327383E4}"/>
              </a:ext>
            </a:extLst>
          </p:cNvPr>
          <p:cNvSpPr/>
          <p:nvPr/>
        </p:nvSpPr>
        <p:spPr>
          <a:xfrm>
            <a:off x="3817813" y="3994537"/>
            <a:ext cx="1031390" cy="98241"/>
          </a:xfrm>
          <a:prstGeom prst="rect">
            <a:avLst/>
          </a:prstGeom>
          <a:solidFill>
            <a:srgbClr val="FBFF1A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D3EA2-E012-A148-AE36-EBB55BBB09A6}"/>
              </a:ext>
            </a:extLst>
          </p:cNvPr>
          <p:cNvSpPr/>
          <p:nvPr/>
        </p:nvSpPr>
        <p:spPr>
          <a:xfrm>
            <a:off x="3817813" y="1635548"/>
            <a:ext cx="1031390" cy="98241"/>
          </a:xfrm>
          <a:prstGeom prst="rect">
            <a:avLst/>
          </a:prstGeom>
          <a:solidFill>
            <a:srgbClr val="FBFF1A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FB569-7AEB-8D4E-B15D-B8E9C29444EE}"/>
              </a:ext>
            </a:extLst>
          </p:cNvPr>
          <p:cNvSpPr txBox="1"/>
          <p:nvPr/>
        </p:nvSpPr>
        <p:spPr>
          <a:xfrm>
            <a:off x="4199454" y="1546168"/>
            <a:ext cx="487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LBX1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37DA6-B12D-AE40-AFC0-3A8A4E869A0A}"/>
              </a:ext>
            </a:extLst>
          </p:cNvPr>
          <p:cNvSpPr txBox="1"/>
          <p:nvPr/>
        </p:nvSpPr>
        <p:spPr>
          <a:xfrm>
            <a:off x="4290147" y="2816546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HOXC8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5F2B6-860D-4A44-BC8A-12CE18A10152}"/>
              </a:ext>
            </a:extLst>
          </p:cNvPr>
          <p:cNvSpPr txBox="1"/>
          <p:nvPr/>
        </p:nvSpPr>
        <p:spPr>
          <a:xfrm>
            <a:off x="4300173" y="3897688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HOXC9</a:t>
            </a:r>
          </a:p>
        </p:txBody>
      </p:sp>
    </p:spTree>
    <p:extLst>
      <p:ext uri="{BB962C8B-B14F-4D97-AF65-F5344CB8AC3E}">
        <p14:creationId xmlns:p14="http://schemas.microsoft.com/office/powerpoint/2010/main" val="208263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D135-493E-1646-AA82-4E77E294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2" r="18670" b="9071"/>
          <a:stretch/>
        </p:blipFill>
        <p:spPr>
          <a:xfrm>
            <a:off x="168384" y="954228"/>
            <a:ext cx="3684088" cy="409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337239" y="788663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490632" y="114339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2125546" y="113542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364278" y="114911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1758595" y="114080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temperature on methylation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AA214-89CD-C548-B6AB-B9CDC5E98C0C}"/>
              </a:ext>
            </a:extLst>
          </p:cNvPr>
          <p:cNvSpPr txBox="1"/>
          <p:nvPr/>
        </p:nvSpPr>
        <p:spPr>
          <a:xfrm>
            <a:off x="2855718" y="113542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F8B99-0530-E14B-A090-5B392818C547}"/>
              </a:ext>
            </a:extLst>
          </p:cNvPr>
          <p:cNvSpPr txBox="1"/>
          <p:nvPr/>
        </p:nvSpPr>
        <p:spPr>
          <a:xfrm>
            <a:off x="3221860" y="11274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82ECC-4A11-3946-BD0E-953408DF3521}"/>
              </a:ext>
            </a:extLst>
          </p:cNvPr>
          <p:cNvSpPr/>
          <p:nvPr/>
        </p:nvSpPr>
        <p:spPr>
          <a:xfrm>
            <a:off x="2877682" y="992497"/>
            <a:ext cx="1000642" cy="408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0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D135-493E-1646-AA82-4E77E294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2" r="18670" b="9071"/>
          <a:stretch/>
        </p:blipFill>
        <p:spPr>
          <a:xfrm>
            <a:off x="168384" y="954228"/>
            <a:ext cx="3684088" cy="409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337239" y="788663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490632" y="114339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2125546" y="113542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364278" y="114911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1758595" y="114080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temperature on methylation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AA214-89CD-C548-B6AB-B9CDC5E98C0C}"/>
              </a:ext>
            </a:extLst>
          </p:cNvPr>
          <p:cNvSpPr txBox="1"/>
          <p:nvPr/>
        </p:nvSpPr>
        <p:spPr>
          <a:xfrm>
            <a:off x="2855718" y="113542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F8B99-0530-E14B-A090-5B392818C547}"/>
              </a:ext>
            </a:extLst>
          </p:cNvPr>
          <p:cNvSpPr txBox="1"/>
          <p:nvPr/>
        </p:nvSpPr>
        <p:spPr>
          <a:xfrm>
            <a:off x="3221860" y="11274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82ECC-4A11-3946-BD0E-953408DF3521}"/>
              </a:ext>
            </a:extLst>
          </p:cNvPr>
          <p:cNvSpPr/>
          <p:nvPr/>
        </p:nvSpPr>
        <p:spPr>
          <a:xfrm>
            <a:off x="2877682" y="992497"/>
            <a:ext cx="1000642" cy="408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B0E743-4D91-D545-B18E-C83FBB9CFD89}"/>
              </a:ext>
            </a:extLst>
          </p:cNvPr>
          <p:cNvSpPr/>
          <p:nvPr/>
        </p:nvSpPr>
        <p:spPr>
          <a:xfrm>
            <a:off x="1387615" y="1604784"/>
            <a:ext cx="147586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2EFB4-80C9-624E-A3B4-426BDC03D19A}"/>
              </a:ext>
            </a:extLst>
          </p:cNvPr>
          <p:cNvSpPr/>
          <p:nvPr/>
        </p:nvSpPr>
        <p:spPr>
          <a:xfrm>
            <a:off x="1398024" y="4354836"/>
            <a:ext cx="1475862" cy="5085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29F7D6-7E49-D14B-A7C1-484E3CDF18BF}"/>
              </a:ext>
            </a:extLst>
          </p:cNvPr>
          <p:cNvSpPr/>
          <p:nvPr/>
        </p:nvSpPr>
        <p:spPr>
          <a:xfrm>
            <a:off x="1406078" y="2946867"/>
            <a:ext cx="1475862" cy="8821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9B3CE-D7E8-104B-A4C8-6CBB9F85FDAB}"/>
              </a:ext>
            </a:extLst>
          </p:cNvPr>
          <p:cNvSpPr txBox="1"/>
          <p:nvPr/>
        </p:nvSpPr>
        <p:spPr>
          <a:xfrm>
            <a:off x="3852472" y="1597010"/>
            <a:ext cx="506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methylation under low temperature(8C) </a:t>
            </a:r>
          </a:p>
        </p:txBody>
      </p:sp>
    </p:spTree>
    <p:extLst>
      <p:ext uri="{BB962C8B-B14F-4D97-AF65-F5344CB8AC3E}">
        <p14:creationId xmlns:p14="http://schemas.microsoft.com/office/powerpoint/2010/main" val="401336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D135-493E-1646-AA82-4E77E294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2" r="18670" b="9071"/>
          <a:stretch/>
        </p:blipFill>
        <p:spPr>
          <a:xfrm>
            <a:off x="168384" y="954228"/>
            <a:ext cx="3684088" cy="409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337239" y="788663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490632" y="114339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2125546" y="113542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364278" y="114911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1758595" y="114080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temperature on methylation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AA214-89CD-C548-B6AB-B9CDC5E98C0C}"/>
              </a:ext>
            </a:extLst>
          </p:cNvPr>
          <p:cNvSpPr txBox="1"/>
          <p:nvPr/>
        </p:nvSpPr>
        <p:spPr>
          <a:xfrm>
            <a:off x="2855718" y="113542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F8B99-0530-E14B-A090-5B392818C547}"/>
              </a:ext>
            </a:extLst>
          </p:cNvPr>
          <p:cNvSpPr txBox="1"/>
          <p:nvPr/>
        </p:nvSpPr>
        <p:spPr>
          <a:xfrm>
            <a:off x="3221860" y="11274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F618C-5ED7-9A46-9C61-605DAF3402CF}"/>
              </a:ext>
            </a:extLst>
          </p:cNvPr>
          <p:cNvSpPr/>
          <p:nvPr/>
        </p:nvSpPr>
        <p:spPr>
          <a:xfrm>
            <a:off x="1387615" y="1604784"/>
            <a:ext cx="147586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5478DA-CBD6-2444-AA72-C0360E553EFD}"/>
              </a:ext>
            </a:extLst>
          </p:cNvPr>
          <p:cNvSpPr/>
          <p:nvPr/>
        </p:nvSpPr>
        <p:spPr>
          <a:xfrm>
            <a:off x="1398024" y="4354836"/>
            <a:ext cx="1475862" cy="5085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04A810-3D44-1F4C-944B-97E96E2FFE0C}"/>
              </a:ext>
            </a:extLst>
          </p:cNvPr>
          <p:cNvSpPr/>
          <p:nvPr/>
        </p:nvSpPr>
        <p:spPr>
          <a:xfrm>
            <a:off x="1406078" y="2946867"/>
            <a:ext cx="1475862" cy="8821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F832A-0502-1F42-BB30-501B57BCFBCD}"/>
              </a:ext>
            </a:extLst>
          </p:cNvPr>
          <p:cNvSpPr txBox="1"/>
          <p:nvPr/>
        </p:nvSpPr>
        <p:spPr>
          <a:xfrm>
            <a:off x="1858525" y="862339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SEA LICE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B3274FF-D20A-9D4F-921D-9A9BE29C142F}"/>
              </a:ext>
            </a:extLst>
          </p:cNvPr>
          <p:cNvSpPr/>
          <p:nvPr/>
        </p:nvSpPr>
        <p:spPr>
          <a:xfrm rot="5400000">
            <a:off x="2047607" y="401355"/>
            <a:ext cx="154934" cy="14749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1F7732-1E33-3644-BA96-2AFF4EA65FAE}"/>
              </a:ext>
            </a:extLst>
          </p:cNvPr>
          <p:cNvSpPr txBox="1"/>
          <p:nvPr/>
        </p:nvSpPr>
        <p:spPr>
          <a:xfrm>
            <a:off x="2862534" y="850783"/>
            <a:ext cx="877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NO SEA LICE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CD5E889-89B4-7F48-8DE0-2A4EFAB56D41}"/>
              </a:ext>
            </a:extLst>
          </p:cNvPr>
          <p:cNvSpPr/>
          <p:nvPr/>
        </p:nvSpPr>
        <p:spPr>
          <a:xfrm rot="5400000">
            <a:off x="3213764" y="797786"/>
            <a:ext cx="144348" cy="6926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C73F9-10A4-AC46-8C4A-2A2AEE215082}"/>
              </a:ext>
            </a:extLst>
          </p:cNvPr>
          <p:cNvSpPr txBox="1"/>
          <p:nvPr/>
        </p:nvSpPr>
        <p:spPr>
          <a:xfrm>
            <a:off x="4322214" y="1451167"/>
            <a:ext cx="3684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 lice dependent Increase in methylation under low temperature (8C)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244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D135-493E-1646-AA82-4E77E294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2" r="18670" b="9071"/>
          <a:stretch/>
        </p:blipFill>
        <p:spPr>
          <a:xfrm>
            <a:off x="168384" y="954228"/>
            <a:ext cx="3684088" cy="409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337239" y="788663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490632" y="114339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2125546" y="113542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364278" y="114911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1758595" y="114080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temperature on methylation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AA214-89CD-C548-B6AB-B9CDC5E98C0C}"/>
              </a:ext>
            </a:extLst>
          </p:cNvPr>
          <p:cNvSpPr txBox="1"/>
          <p:nvPr/>
        </p:nvSpPr>
        <p:spPr>
          <a:xfrm>
            <a:off x="2855718" y="113542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F8B99-0530-E14B-A090-5B392818C547}"/>
              </a:ext>
            </a:extLst>
          </p:cNvPr>
          <p:cNvSpPr txBox="1"/>
          <p:nvPr/>
        </p:nvSpPr>
        <p:spPr>
          <a:xfrm>
            <a:off x="3221860" y="11274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F618C-5ED7-9A46-9C61-605DAF3402CF}"/>
              </a:ext>
            </a:extLst>
          </p:cNvPr>
          <p:cNvSpPr/>
          <p:nvPr/>
        </p:nvSpPr>
        <p:spPr>
          <a:xfrm>
            <a:off x="1387615" y="1604784"/>
            <a:ext cx="147586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5478DA-CBD6-2444-AA72-C0360E553EFD}"/>
              </a:ext>
            </a:extLst>
          </p:cNvPr>
          <p:cNvSpPr/>
          <p:nvPr/>
        </p:nvSpPr>
        <p:spPr>
          <a:xfrm>
            <a:off x="1398024" y="4354836"/>
            <a:ext cx="1475862" cy="5085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04A810-3D44-1F4C-944B-97E96E2FFE0C}"/>
              </a:ext>
            </a:extLst>
          </p:cNvPr>
          <p:cNvSpPr/>
          <p:nvPr/>
        </p:nvSpPr>
        <p:spPr>
          <a:xfrm>
            <a:off x="1406078" y="2946867"/>
            <a:ext cx="1475862" cy="8821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F832A-0502-1F42-BB30-501B57BCFBCD}"/>
              </a:ext>
            </a:extLst>
          </p:cNvPr>
          <p:cNvSpPr txBox="1"/>
          <p:nvPr/>
        </p:nvSpPr>
        <p:spPr>
          <a:xfrm>
            <a:off x="1858525" y="862339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SEA LICE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B3274FF-D20A-9D4F-921D-9A9BE29C142F}"/>
              </a:ext>
            </a:extLst>
          </p:cNvPr>
          <p:cNvSpPr/>
          <p:nvPr/>
        </p:nvSpPr>
        <p:spPr>
          <a:xfrm rot="5400000">
            <a:off x="2047607" y="401355"/>
            <a:ext cx="154934" cy="14749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1F7732-1E33-3644-BA96-2AFF4EA65FAE}"/>
              </a:ext>
            </a:extLst>
          </p:cNvPr>
          <p:cNvSpPr txBox="1"/>
          <p:nvPr/>
        </p:nvSpPr>
        <p:spPr>
          <a:xfrm>
            <a:off x="2862534" y="850783"/>
            <a:ext cx="877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NO SEA LICE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CD5E889-89B4-7F48-8DE0-2A4EFAB56D41}"/>
              </a:ext>
            </a:extLst>
          </p:cNvPr>
          <p:cNvSpPr/>
          <p:nvPr/>
        </p:nvSpPr>
        <p:spPr>
          <a:xfrm rot="5400000">
            <a:off x="3213764" y="797786"/>
            <a:ext cx="144348" cy="6926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E9BC6-A671-5548-B79E-1987BECE1957}"/>
              </a:ext>
            </a:extLst>
          </p:cNvPr>
          <p:cNvSpPr txBox="1"/>
          <p:nvPr/>
        </p:nvSpPr>
        <p:spPr>
          <a:xfrm>
            <a:off x="7315200" y="37592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9743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FB35-E9F2-E44B-A5DF-745B7674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20B02-D2CC-2246-A58A-BD510CBB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41B-90C4-AD4F-A9E2-E5C3B581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11" y="127982"/>
            <a:ext cx="7886700" cy="994172"/>
          </a:xfrm>
        </p:spPr>
        <p:txBody>
          <a:bodyPr/>
          <a:lstStyle/>
          <a:p>
            <a:r>
              <a:rPr lang="en-US" dirty="0"/>
              <a:t>Atlantic Salmon and Sea lice in Chile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436E-46DF-834B-B53D-74B8C8202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96" y="1088413"/>
            <a:ext cx="8285553" cy="3263504"/>
          </a:xfrm>
        </p:spPr>
        <p:txBody>
          <a:bodyPr/>
          <a:lstStyle/>
          <a:p>
            <a:r>
              <a:rPr lang="en-US" dirty="0"/>
              <a:t>Chile accounts for about 30% of global farmed salmon production and 2</a:t>
            </a:r>
            <a:r>
              <a:rPr lang="en-US" baseline="30000" dirty="0"/>
              <a:t>nd</a:t>
            </a:r>
            <a:r>
              <a:rPr lang="en-US" dirty="0"/>
              <a:t> largest producer in the world (about ¾ is Atlantic salmon (</a:t>
            </a:r>
            <a:r>
              <a:rPr lang="en-US" i="1" dirty="0" err="1"/>
              <a:t>S.salar</a:t>
            </a:r>
            <a:r>
              <a:rPr lang="en-US" dirty="0"/>
              <a:t>))</a:t>
            </a:r>
          </a:p>
          <a:p>
            <a:r>
              <a:rPr lang="en-US" dirty="0"/>
              <a:t>Sea lice species in Chile:  </a:t>
            </a:r>
            <a:r>
              <a:rPr lang="en-US" i="1" dirty="0" err="1"/>
              <a:t>Caligus</a:t>
            </a:r>
            <a:r>
              <a:rPr lang="en-US" i="1" dirty="0"/>
              <a:t> </a:t>
            </a:r>
            <a:r>
              <a:rPr lang="en-US" i="1" dirty="0" err="1"/>
              <a:t>rogercresseyi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tlantic salmon with adult females (C. rogercresseyi). Note the lesions on the skin surface. Note also the paired trailing egg sacs.">
            <a:extLst>
              <a:ext uri="{FF2B5EF4-FFF2-40B4-BE49-F238E27FC236}">
                <a16:creationId xmlns:a16="http://schemas.microsoft.com/office/drawing/2014/main" id="{19287136-D672-9F48-A3D7-AC44E8E66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4" y="2391927"/>
            <a:ext cx="3307245" cy="24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fishhistopathology.com/home/wp-content/uploads/2019/02/Caligus-FP.png">
            <a:extLst>
              <a:ext uri="{FF2B5EF4-FFF2-40B4-BE49-F238E27FC236}">
                <a16:creationId xmlns:a16="http://schemas.microsoft.com/office/drawing/2014/main" id="{AC4F9D65-A62C-6A4C-B4C6-CAAC869FF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24652" r="6169"/>
          <a:stretch/>
        </p:blipFill>
        <p:spPr bwMode="auto">
          <a:xfrm>
            <a:off x="628650" y="2391927"/>
            <a:ext cx="3208282" cy="242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00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3715F7-9485-C44F-8C53-8BA59D00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Sea lice – Salmon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70645-D714-B54B-A05B-2B4678E8C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29"/>
          <a:stretch/>
        </p:blipFill>
        <p:spPr>
          <a:xfrm>
            <a:off x="4508217" y="1854657"/>
            <a:ext cx="4508217" cy="215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D190A-CD55-1E45-A643-46C791956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9" b="43146"/>
          <a:stretch/>
        </p:blipFill>
        <p:spPr>
          <a:xfrm>
            <a:off x="0" y="1820152"/>
            <a:ext cx="4508217" cy="293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EEEC-76CE-4B46-A3B1-0EBDD55B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lice – Salmon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B812-857E-9A4A-B556-88F4BF3B0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Generalized chronic stress response</a:t>
            </a:r>
          </a:p>
          <a:p>
            <a:pPr lvl="1"/>
            <a:r>
              <a:rPr lang="en-US" dirty="0"/>
              <a:t>Sea lice damage the attachment site (feed on skin, mucus, blood)</a:t>
            </a:r>
          </a:p>
          <a:p>
            <a:pPr lvl="2"/>
            <a:r>
              <a:rPr lang="en-US" dirty="0"/>
              <a:t>Secretes enzymes that degrade the mucus and help evade immune system</a:t>
            </a:r>
          </a:p>
          <a:p>
            <a:r>
              <a:rPr lang="en-US" dirty="0"/>
              <a:t>Changes in infested Salmon</a:t>
            </a:r>
          </a:p>
          <a:p>
            <a:pPr lvl="1"/>
            <a:r>
              <a:rPr lang="en-US" dirty="0"/>
              <a:t>Loss of epithelium</a:t>
            </a:r>
          </a:p>
          <a:p>
            <a:pPr lvl="1"/>
            <a:r>
              <a:rPr lang="en-US" dirty="0"/>
              <a:t>Bleeding</a:t>
            </a:r>
          </a:p>
          <a:p>
            <a:pPr lvl="1"/>
            <a:r>
              <a:rPr lang="en-US" dirty="0"/>
              <a:t>Increase in mucus secretion</a:t>
            </a:r>
          </a:p>
          <a:p>
            <a:pPr lvl="1"/>
            <a:r>
              <a:rPr lang="en-US" dirty="0"/>
              <a:t>Change in mucus composition</a:t>
            </a:r>
          </a:p>
          <a:p>
            <a:pPr lvl="1"/>
            <a:r>
              <a:rPr lang="en-US" dirty="0"/>
              <a:t>Tissue necrosis</a:t>
            </a:r>
          </a:p>
          <a:p>
            <a:pPr lvl="1"/>
            <a:r>
              <a:rPr lang="en-US" dirty="0"/>
              <a:t>Loss of skin as barrier</a:t>
            </a:r>
          </a:p>
          <a:p>
            <a:pPr lvl="1"/>
            <a:r>
              <a:rPr lang="en-US" dirty="0"/>
              <a:t>Increased expression of il10 and il4 (Th2 immune response) Valenzuela-Munoz et al 2016</a:t>
            </a:r>
          </a:p>
          <a:p>
            <a:pPr lvl="1"/>
            <a:r>
              <a:rPr lang="en-US" dirty="0"/>
              <a:t>Activation of the innate immune system (associated with tlr22a2 expression)</a:t>
            </a:r>
          </a:p>
          <a:p>
            <a:pPr lvl="1"/>
            <a:r>
              <a:rPr lang="en-US" dirty="0"/>
              <a:t>High expression of inflammatory and oxidative stress response genes (</a:t>
            </a:r>
            <a:r>
              <a:rPr lang="en-US" dirty="0" err="1"/>
              <a:t>boltana</a:t>
            </a:r>
            <a:r>
              <a:rPr lang="en-US" dirty="0"/>
              <a:t>, 2016)</a:t>
            </a:r>
          </a:p>
          <a:p>
            <a:pPr lvl="1"/>
            <a:r>
              <a:rPr lang="en-US" dirty="0"/>
              <a:t>Nutrition immune response</a:t>
            </a:r>
          </a:p>
          <a:p>
            <a:pPr lvl="2"/>
            <a:r>
              <a:rPr lang="en-US" dirty="0"/>
              <a:t>Reduce iron availability to the parasite (iron modulation and binding transcripts observed Valenzuela-</a:t>
            </a:r>
            <a:r>
              <a:rPr lang="en-US" dirty="0" err="1"/>
              <a:t>munoz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438 </a:t>
            </a:r>
            <a:r>
              <a:rPr lang="en-US" dirty="0" err="1"/>
              <a:t>lncRNAs</a:t>
            </a:r>
            <a:r>
              <a:rPr lang="en-US" dirty="0"/>
              <a:t> modulated by </a:t>
            </a:r>
            <a:r>
              <a:rPr lang="en-US" dirty="0" err="1"/>
              <a:t>C.rogercresseyi</a:t>
            </a:r>
            <a:r>
              <a:rPr lang="en-US" dirty="0"/>
              <a:t> (</a:t>
            </a:r>
            <a:r>
              <a:rPr lang="en-US" dirty="0" err="1"/>
              <a:t>Tarifeno-Saldivia</a:t>
            </a:r>
            <a:r>
              <a:rPr lang="en-US" dirty="0"/>
              <a:t> 2017); 3678 </a:t>
            </a:r>
            <a:r>
              <a:rPr lang="en-US" dirty="0" err="1"/>
              <a:t>lncRNAs</a:t>
            </a:r>
            <a:r>
              <a:rPr lang="en-US" dirty="0"/>
              <a:t> modulated by </a:t>
            </a:r>
            <a:r>
              <a:rPr lang="en-US" dirty="0" err="1"/>
              <a:t>C.rogercresseyi</a:t>
            </a:r>
            <a:r>
              <a:rPr lang="en-US" dirty="0"/>
              <a:t> (Valenzuela=Munoz 2018)</a:t>
            </a:r>
          </a:p>
          <a:p>
            <a:pPr lvl="2"/>
            <a:r>
              <a:rPr lang="en-US" dirty="0"/>
              <a:t>Analysis of neighbor genes show </a:t>
            </a:r>
            <a:r>
              <a:rPr lang="en-US" dirty="0" err="1"/>
              <a:t>lncRNAs</a:t>
            </a:r>
            <a:r>
              <a:rPr lang="en-US" dirty="0"/>
              <a:t> may be involved in immune response in Atlantic salmon and in tissue repair in Coho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7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8EE84-82E3-8A46-8A5F-1AB601A0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influence on epigenome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5E4F-9990-1A43-98BA-C33709732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1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B9C-C051-BC4C-867D-DD42D0C8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threats to Salmon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44B00-11AF-334A-8722-4A7D07FE5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Warming (S. </a:t>
            </a:r>
            <a:r>
              <a:rPr lang="en-US" dirty="0" err="1"/>
              <a:t>salar</a:t>
            </a:r>
            <a:r>
              <a:rPr lang="en-US" dirty="0"/>
              <a:t> are in fact pretty tolerant to warm water)</a:t>
            </a:r>
          </a:p>
          <a:p>
            <a:r>
              <a:rPr lang="en-US" dirty="0"/>
              <a:t>Change in salinity</a:t>
            </a:r>
          </a:p>
          <a:p>
            <a:r>
              <a:rPr lang="en-US" dirty="0"/>
              <a:t>Warm + salinity make sea lice more challenging</a:t>
            </a:r>
          </a:p>
          <a:p>
            <a:r>
              <a:rPr lang="en-US" dirty="0"/>
              <a:t>These factors affect salmon physiology</a:t>
            </a:r>
          </a:p>
          <a:p>
            <a:r>
              <a:rPr lang="en-US" dirty="0"/>
              <a:t>methylation is a good metric to look for change</a:t>
            </a:r>
          </a:p>
        </p:txBody>
      </p:sp>
    </p:spTree>
    <p:extLst>
      <p:ext uri="{BB962C8B-B14F-4D97-AF65-F5344CB8AC3E}">
        <p14:creationId xmlns:p14="http://schemas.microsoft.com/office/powerpoint/2010/main" val="301441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E239-0291-3148-B204-8C68073C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the environment change the salmon response to sea lice?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C472-6F77-FB42-8826-7B9347FAE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8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E179-37E2-C84E-A8B4-51C23E0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ADDBC-8436-9D47-9418-51A564A23A76}"/>
              </a:ext>
            </a:extLst>
          </p:cNvPr>
          <p:cNvSpPr/>
          <p:nvPr/>
        </p:nvSpPr>
        <p:spPr>
          <a:xfrm>
            <a:off x="845820" y="2125980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637567-65D9-724E-BA9B-70E18DD528B8}"/>
              </a:ext>
            </a:extLst>
          </p:cNvPr>
          <p:cNvSpPr/>
          <p:nvPr/>
        </p:nvSpPr>
        <p:spPr>
          <a:xfrm>
            <a:off x="4210052" y="2125980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B2C6F3-5925-B442-AD21-0CF2740FCABF}"/>
              </a:ext>
            </a:extLst>
          </p:cNvPr>
          <p:cNvSpPr/>
          <p:nvPr/>
        </p:nvSpPr>
        <p:spPr>
          <a:xfrm>
            <a:off x="4192905" y="3480435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F1108-CCE8-B647-A7C8-0D3B9D7DF367}"/>
              </a:ext>
            </a:extLst>
          </p:cNvPr>
          <p:cNvSpPr txBox="1"/>
          <p:nvPr/>
        </p:nvSpPr>
        <p:spPr>
          <a:xfrm>
            <a:off x="172295" y="2421151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8°C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94EFB-91C3-3449-BD1F-00B37CAB3715}"/>
              </a:ext>
            </a:extLst>
          </p:cNvPr>
          <p:cNvSpPr txBox="1"/>
          <p:nvPr/>
        </p:nvSpPr>
        <p:spPr>
          <a:xfrm>
            <a:off x="245246" y="383899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16°C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2D20F-E205-9C4D-80EC-5243DE60B4D2}"/>
              </a:ext>
            </a:extLst>
          </p:cNvPr>
          <p:cNvSpPr txBox="1"/>
          <p:nvPr/>
        </p:nvSpPr>
        <p:spPr>
          <a:xfrm>
            <a:off x="3703704" y="4677373"/>
            <a:ext cx="67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26 </a:t>
            </a:r>
            <a:r>
              <a:rPr lang="en-US" sz="1400" b="1" dirty="0" err="1"/>
              <a:t>psu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5314A-A630-D145-9503-26B42484D436}"/>
              </a:ext>
            </a:extLst>
          </p:cNvPr>
          <p:cNvSpPr txBox="1"/>
          <p:nvPr/>
        </p:nvSpPr>
        <p:spPr>
          <a:xfrm>
            <a:off x="1154169" y="4632723"/>
            <a:ext cx="67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32 </a:t>
            </a:r>
            <a:r>
              <a:rPr lang="en-US" sz="1400" b="1" dirty="0" err="1"/>
              <a:t>psu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B65A4-5856-574C-823A-0E137C0B1A4F}"/>
              </a:ext>
            </a:extLst>
          </p:cNvPr>
          <p:cNvSpPr txBox="1"/>
          <p:nvPr/>
        </p:nvSpPr>
        <p:spPr>
          <a:xfrm>
            <a:off x="4374785" y="171069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 sea lice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99E72-B93C-FC44-A65E-CB4047D63193}"/>
              </a:ext>
            </a:extLst>
          </p:cNvPr>
          <p:cNvSpPr txBox="1"/>
          <p:nvPr/>
        </p:nvSpPr>
        <p:spPr>
          <a:xfrm>
            <a:off x="1862348" y="1704380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sea lice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4729D82-A389-F24C-BF13-5A43E8F4853E}"/>
              </a:ext>
            </a:extLst>
          </p:cNvPr>
          <p:cNvSpPr/>
          <p:nvPr/>
        </p:nvSpPr>
        <p:spPr>
          <a:xfrm rot="5400000">
            <a:off x="2241313" y="1075022"/>
            <a:ext cx="109758" cy="188689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42F051B-A351-2643-973A-E6A562EEF928}"/>
              </a:ext>
            </a:extLst>
          </p:cNvPr>
          <p:cNvSpPr/>
          <p:nvPr/>
        </p:nvSpPr>
        <p:spPr>
          <a:xfrm rot="16200000">
            <a:off x="3985187" y="3679048"/>
            <a:ext cx="109758" cy="188689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Fish">
            <a:extLst>
              <a:ext uri="{FF2B5EF4-FFF2-40B4-BE49-F238E27FC236}">
                <a16:creationId xmlns:a16="http://schemas.microsoft.com/office/drawing/2014/main" id="{DE030461-BE8C-2447-9C8B-4CE91135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1568" y="2232015"/>
            <a:ext cx="457200" cy="457200"/>
          </a:xfrm>
          <a:prstGeom prst="rect">
            <a:avLst/>
          </a:prstGeom>
        </p:spPr>
      </p:pic>
      <p:pic>
        <p:nvPicPr>
          <p:cNvPr id="24" name="Graphic 23" descr="Fish">
            <a:extLst>
              <a:ext uri="{FF2B5EF4-FFF2-40B4-BE49-F238E27FC236}">
                <a16:creationId xmlns:a16="http://schemas.microsoft.com/office/drawing/2014/main" id="{2813B953-0272-8643-A6CF-645DCE8BD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3084" y="2510173"/>
            <a:ext cx="457200" cy="457200"/>
          </a:xfrm>
          <a:prstGeom prst="rect">
            <a:avLst/>
          </a:prstGeom>
        </p:spPr>
      </p:pic>
      <p:pic>
        <p:nvPicPr>
          <p:cNvPr id="25" name="Graphic 24" descr="Fish">
            <a:extLst>
              <a:ext uri="{FF2B5EF4-FFF2-40B4-BE49-F238E27FC236}">
                <a16:creationId xmlns:a16="http://schemas.microsoft.com/office/drawing/2014/main" id="{5576A309-D28B-E84F-B782-792634CFB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69" y="2232015"/>
            <a:ext cx="457200" cy="457200"/>
          </a:xfrm>
          <a:prstGeom prst="rect">
            <a:avLst/>
          </a:prstGeom>
        </p:spPr>
      </p:pic>
      <p:pic>
        <p:nvPicPr>
          <p:cNvPr id="26" name="Graphic 25" descr="Fish">
            <a:extLst>
              <a:ext uri="{FF2B5EF4-FFF2-40B4-BE49-F238E27FC236}">
                <a16:creationId xmlns:a16="http://schemas.microsoft.com/office/drawing/2014/main" id="{7802F41E-C02E-CA43-B277-5F110F46F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272" y="2519244"/>
            <a:ext cx="457200" cy="457200"/>
          </a:xfrm>
          <a:prstGeom prst="rect">
            <a:avLst/>
          </a:prstGeom>
        </p:spPr>
      </p:pic>
      <p:pic>
        <p:nvPicPr>
          <p:cNvPr id="27" name="Graphic 26" descr="Fish">
            <a:extLst>
              <a:ext uri="{FF2B5EF4-FFF2-40B4-BE49-F238E27FC236}">
                <a16:creationId xmlns:a16="http://schemas.microsoft.com/office/drawing/2014/main" id="{966F943F-7374-5045-BB4F-D22DCE7BF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8718" y="2297319"/>
            <a:ext cx="457200" cy="457200"/>
          </a:xfrm>
          <a:prstGeom prst="rect">
            <a:avLst/>
          </a:prstGeom>
        </p:spPr>
      </p:pic>
      <p:pic>
        <p:nvPicPr>
          <p:cNvPr id="28" name="Graphic 27" descr="Fish">
            <a:extLst>
              <a:ext uri="{FF2B5EF4-FFF2-40B4-BE49-F238E27FC236}">
                <a16:creationId xmlns:a16="http://schemas.microsoft.com/office/drawing/2014/main" id="{00F3556D-9C6F-5240-A740-7D7D411FC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426" y="2728928"/>
            <a:ext cx="457200" cy="457200"/>
          </a:xfrm>
          <a:prstGeom prst="rect">
            <a:avLst/>
          </a:prstGeom>
        </p:spPr>
      </p:pic>
      <p:pic>
        <p:nvPicPr>
          <p:cNvPr id="41" name="Graphic 40" descr="Fish">
            <a:extLst>
              <a:ext uri="{FF2B5EF4-FFF2-40B4-BE49-F238E27FC236}">
                <a16:creationId xmlns:a16="http://schemas.microsoft.com/office/drawing/2014/main" id="{FECD2F3E-1997-CA47-B8A1-4AFB4B0E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652" y="3607665"/>
            <a:ext cx="457200" cy="457200"/>
          </a:xfrm>
          <a:prstGeom prst="rect">
            <a:avLst/>
          </a:prstGeom>
        </p:spPr>
      </p:pic>
      <p:pic>
        <p:nvPicPr>
          <p:cNvPr id="42" name="Graphic 41" descr="Fish">
            <a:extLst>
              <a:ext uri="{FF2B5EF4-FFF2-40B4-BE49-F238E27FC236}">
                <a16:creationId xmlns:a16="http://schemas.microsoft.com/office/drawing/2014/main" id="{11062850-AE7E-5541-8356-DCA92862D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168" y="3885823"/>
            <a:ext cx="457200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F2E84F-7135-AF42-B18D-EB4B18F4D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585844" y="2954072"/>
            <a:ext cx="90967" cy="770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CFD0DA-462B-B148-95DF-0A1E92CA8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637088" y="2956416"/>
            <a:ext cx="90967" cy="770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3E5439-3537-534A-89D5-2F68D1743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164538" y="2737117"/>
            <a:ext cx="90967" cy="770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2E7FA06-833D-7542-AE17-253A1CB8A0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110925" y="2737116"/>
            <a:ext cx="90967" cy="770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9C8B4DC-C4D1-ED47-907B-F6B545125A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035873" y="2449886"/>
            <a:ext cx="90967" cy="770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875317B-89DE-3D47-8D06-9658DD61C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996086" y="2428506"/>
            <a:ext cx="90967" cy="7709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A95F13D-7C95-6D4F-9280-B8DBE0100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614349" y="2514956"/>
            <a:ext cx="90967" cy="7709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5C9145-CEBE-4F43-AED6-5D6422F22A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667960" y="2501209"/>
            <a:ext cx="90967" cy="770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C6DCEE8-164C-7E41-8290-D390D6E3E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883320">
            <a:off x="1283673" y="2196322"/>
            <a:ext cx="90967" cy="7709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275903-C5AA-B449-9D7C-F4F2F2136D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1617146" y="2699627"/>
            <a:ext cx="90967" cy="770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3055C9F-4D08-6D44-ADAD-8FAF9B129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1382166" y="2984635"/>
            <a:ext cx="90967" cy="7709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F8906C1-876C-6548-A7BF-CE1D8E0C04F7}"/>
              </a:ext>
            </a:extLst>
          </p:cNvPr>
          <p:cNvSpPr/>
          <p:nvPr/>
        </p:nvSpPr>
        <p:spPr>
          <a:xfrm>
            <a:off x="2517236" y="2130015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Fish">
            <a:extLst>
              <a:ext uri="{FF2B5EF4-FFF2-40B4-BE49-F238E27FC236}">
                <a16:creationId xmlns:a16="http://schemas.microsoft.com/office/drawing/2014/main" id="{05CEC20B-8798-0C43-BFB3-816C7387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6985" y="2236050"/>
            <a:ext cx="457200" cy="457200"/>
          </a:xfrm>
          <a:prstGeom prst="rect">
            <a:avLst/>
          </a:prstGeom>
        </p:spPr>
      </p:pic>
      <p:pic>
        <p:nvPicPr>
          <p:cNvPr id="60" name="Graphic 59" descr="Fish">
            <a:extLst>
              <a:ext uri="{FF2B5EF4-FFF2-40B4-BE49-F238E27FC236}">
                <a16:creationId xmlns:a16="http://schemas.microsoft.com/office/drawing/2014/main" id="{4012A806-CF23-EB4C-8840-6B95C5AF3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0688" y="2523279"/>
            <a:ext cx="457200" cy="457200"/>
          </a:xfrm>
          <a:prstGeom prst="rect">
            <a:avLst/>
          </a:prstGeom>
        </p:spPr>
      </p:pic>
      <p:pic>
        <p:nvPicPr>
          <p:cNvPr id="61" name="Graphic 60" descr="Fish">
            <a:extLst>
              <a:ext uri="{FF2B5EF4-FFF2-40B4-BE49-F238E27FC236}">
                <a16:creationId xmlns:a16="http://schemas.microsoft.com/office/drawing/2014/main" id="{32D6434B-0DA6-5447-9377-40CC5C1A7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134" y="2301354"/>
            <a:ext cx="457200" cy="457200"/>
          </a:xfrm>
          <a:prstGeom prst="rect">
            <a:avLst/>
          </a:prstGeom>
        </p:spPr>
      </p:pic>
      <p:pic>
        <p:nvPicPr>
          <p:cNvPr id="62" name="Graphic 61" descr="Fish">
            <a:extLst>
              <a:ext uri="{FF2B5EF4-FFF2-40B4-BE49-F238E27FC236}">
                <a16:creationId xmlns:a16="http://schemas.microsoft.com/office/drawing/2014/main" id="{0C514B79-7F5B-9E4A-9A59-92F30850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4842" y="2732963"/>
            <a:ext cx="457200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F11E3C-44D0-8B4A-B2D8-FCAAF01402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257260" y="2958107"/>
            <a:ext cx="90967" cy="7709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DB0A480-A4FF-3B4C-9371-70749CDCA6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308504" y="2960451"/>
            <a:ext cx="90967" cy="7709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2ABAE23-910D-8E44-950E-30AD98D382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835954" y="2741152"/>
            <a:ext cx="90967" cy="7709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DE343B4-7CDC-0B40-AD63-0C83708536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2782341" y="2741151"/>
            <a:ext cx="90967" cy="7709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F2E2E9D-EF87-8E4C-9948-EAD88458BE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2707289" y="2453921"/>
            <a:ext cx="90967" cy="7709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E218DDC-D2F2-D34A-8499-2C9BBBB3E1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2667502" y="2432541"/>
            <a:ext cx="90967" cy="770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40865F-2EA3-D64F-AC3A-DD13BAD9BC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285765" y="2518991"/>
            <a:ext cx="90967" cy="7709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97CD306-0DF2-E34F-B34F-E23C9034A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339376" y="2505244"/>
            <a:ext cx="90967" cy="7709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E786F5B-B9D2-A14E-AC58-4E007C6423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883320">
            <a:off x="2955089" y="2200357"/>
            <a:ext cx="90967" cy="7709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908C533-64E5-AC44-BD5D-5D7EBE68C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3288562" y="2703662"/>
            <a:ext cx="90967" cy="7709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3D18FF5-A237-5746-8D14-37DA83F917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3053582" y="2988670"/>
            <a:ext cx="90967" cy="7709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577085B-B785-C74B-B03D-ED2674194AAF}"/>
              </a:ext>
            </a:extLst>
          </p:cNvPr>
          <p:cNvSpPr/>
          <p:nvPr/>
        </p:nvSpPr>
        <p:spPr>
          <a:xfrm>
            <a:off x="2517236" y="3464836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74" descr="Fish">
            <a:extLst>
              <a:ext uri="{FF2B5EF4-FFF2-40B4-BE49-F238E27FC236}">
                <a16:creationId xmlns:a16="http://schemas.microsoft.com/office/drawing/2014/main" id="{B439F86E-0BF7-D049-96D2-0EEF7B76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6985" y="3570871"/>
            <a:ext cx="457200" cy="457200"/>
          </a:xfrm>
          <a:prstGeom prst="rect">
            <a:avLst/>
          </a:prstGeom>
        </p:spPr>
      </p:pic>
      <p:pic>
        <p:nvPicPr>
          <p:cNvPr id="76" name="Graphic 75" descr="Fish">
            <a:extLst>
              <a:ext uri="{FF2B5EF4-FFF2-40B4-BE49-F238E27FC236}">
                <a16:creationId xmlns:a16="http://schemas.microsoft.com/office/drawing/2014/main" id="{D5BB1C95-EEC1-6D48-883E-EE71C30C8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0688" y="3858100"/>
            <a:ext cx="457200" cy="457200"/>
          </a:xfrm>
          <a:prstGeom prst="rect">
            <a:avLst/>
          </a:prstGeom>
        </p:spPr>
      </p:pic>
      <p:pic>
        <p:nvPicPr>
          <p:cNvPr id="77" name="Graphic 76" descr="Fish">
            <a:extLst>
              <a:ext uri="{FF2B5EF4-FFF2-40B4-BE49-F238E27FC236}">
                <a16:creationId xmlns:a16="http://schemas.microsoft.com/office/drawing/2014/main" id="{52B3131F-7008-384E-8D54-BB92EA957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134" y="3636175"/>
            <a:ext cx="457200" cy="457200"/>
          </a:xfrm>
          <a:prstGeom prst="rect">
            <a:avLst/>
          </a:prstGeom>
        </p:spPr>
      </p:pic>
      <p:pic>
        <p:nvPicPr>
          <p:cNvPr id="78" name="Graphic 77" descr="Fish">
            <a:extLst>
              <a:ext uri="{FF2B5EF4-FFF2-40B4-BE49-F238E27FC236}">
                <a16:creationId xmlns:a16="http://schemas.microsoft.com/office/drawing/2014/main" id="{068990D5-168C-9D44-B250-6539F536C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4842" y="4067784"/>
            <a:ext cx="457200" cy="4572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55ABEA9-6AFB-5C41-99A6-796B75918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257260" y="4292928"/>
            <a:ext cx="90967" cy="770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116D589-2607-C94E-9336-FA9446BB49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308504" y="4295272"/>
            <a:ext cx="90967" cy="7709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EB8C24A-7903-564E-AC06-C3D8A623F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835954" y="4075973"/>
            <a:ext cx="90967" cy="7709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495B7ED-1578-D24E-9078-FBDB0B672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2782341" y="4075972"/>
            <a:ext cx="90967" cy="7709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E2B6540-FE98-6948-A361-3CA3E1E55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2707289" y="3788742"/>
            <a:ext cx="90967" cy="7709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6CB1DEC-994F-EC43-8968-C9302E2084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2667502" y="3767362"/>
            <a:ext cx="90967" cy="7709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EA79649-E6B5-0549-835C-06D3F06809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285765" y="3853812"/>
            <a:ext cx="90967" cy="770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6618D1C-0A57-C14C-9946-0F1E60D88C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339376" y="3840065"/>
            <a:ext cx="90967" cy="7709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8C4E607-588F-244D-9249-6AE9D7F4A7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883320">
            <a:off x="2955089" y="3535178"/>
            <a:ext cx="90967" cy="7709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EEBA86E-1ECB-BF48-980E-B0BCA63F8C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3288562" y="4038483"/>
            <a:ext cx="90967" cy="7709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B62CDFB-ECEE-0A48-B447-F0B56E06F0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3053582" y="4323491"/>
            <a:ext cx="90967" cy="7709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85BE9145-5EDA-0E47-908D-55D7AF436298}"/>
              </a:ext>
            </a:extLst>
          </p:cNvPr>
          <p:cNvSpPr/>
          <p:nvPr/>
        </p:nvSpPr>
        <p:spPr>
          <a:xfrm>
            <a:off x="839487" y="3461229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raphic 90" descr="Fish">
            <a:extLst>
              <a:ext uri="{FF2B5EF4-FFF2-40B4-BE49-F238E27FC236}">
                <a16:creationId xmlns:a16="http://schemas.microsoft.com/office/drawing/2014/main" id="{5CFDC36B-D139-2343-9957-EDA555DA8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236" y="3567264"/>
            <a:ext cx="457200" cy="457200"/>
          </a:xfrm>
          <a:prstGeom prst="rect">
            <a:avLst/>
          </a:prstGeom>
        </p:spPr>
      </p:pic>
      <p:pic>
        <p:nvPicPr>
          <p:cNvPr id="92" name="Graphic 91" descr="Fish">
            <a:extLst>
              <a:ext uri="{FF2B5EF4-FFF2-40B4-BE49-F238E27FC236}">
                <a16:creationId xmlns:a16="http://schemas.microsoft.com/office/drawing/2014/main" id="{6F1F3AEB-9CFD-9F4A-9647-1C079A07D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939" y="3854493"/>
            <a:ext cx="457200" cy="457200"/>
          </a:xfrm>
          <a:prstGeom prst="rect">
            <a:avLst/>
          </a:prstGeom>
        </p:spPr>
      </p:pic>
      <p:pic>
        <p:nvPicPr>
          <p:cNvPr id="93" name="Graphic 92" descr="Fish">
            <a:extLst>
              <a:ext uri="{FF2B5EF4-FFF2-40B4-BE49-F238E27FC236}">
                <a16:creationId xmlns:a16="http://schemas.microsoft.com/office/drawing/2014/main" id="{20771EF8-5E60-E94D-A550-7C5BA9E71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385" y="3632568"/>
            <a:ext cx="457200" cy="457200"/>
          </a:xfrm>
          <a:prstGeom prst="rect">
            <a:avLst/>
          </a:prstGeom>
        </p:spPr>
      </p:pic>
      <p:pic>
        <p:nvPicPr>
          <p:cNvPr id="94" name="Graphic 93" descr="Fish">
            <a:extLst>
              <a:ext uri="{FF2B5EF4-FFF2-40B4-BE49-F238E27FC236}">
                <a16:creationId xmlns:a16="http://schemas.microsoft.com/office/drawing/2014/main" id="{7D0450AD-6DF2-4B4B-9937-D54BDBBB0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7093" y="4064177"/>
            <a:ext cx="457200" cy="4572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42DB59C-79EB-4045-A0C0-567AAA06C0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579511" y="4289321"/>
            <a:ext cx="90967" cy="7709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2C94EBA-0078-CA43-A049-35FE6ECB1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630755" y="4291665"/>
            <a:ext cx="90967" cy="7709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6E8F9F9-0AE2-9F4F-B799-0856C8439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158205" y="4072366"/>
            <a:ext cx="90967" cy="7709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39020F9-9B10-694D-A63E-7527811444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104592" y="4072365"/>
            <a:ext cx="90967" cy="7709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334E133-B733-9D4E-AE6C-149F271FED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029540" y="3785135"/>
            <a:ext cx="90967" cy="7709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23B0427-D5E5-054C-AB9B-A428BF4272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989753" y="3763755"/>
            <a:ext cx="90967" cy="7709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7F4C280-3A97-8B44-85EC-479F3AC27C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608016" y="3850205"/>
            <a:ext cx="90967" cy="7709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C0653E7-9998-3949-9F91-3C85D6770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661627" y="3836458"/>
            <a:ext cx="90967" cy="770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DB068E4E-35BA-4843-8ABC-149C86DC63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883320">
            <a:off x="1277340" y="3531571"/>
            <a:ext cx="90967" cy="7709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A14E48A-4807-9245-A3E2-2EE76693B8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1610813" y="4034876"/>
            <a:ext cx="90967" cy="7709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8E88C6A-468D-744A-A02D-543EEF4BCB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1375833" y="4319884"/>
            <a:ext cx="90967" cy="7709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B3FA59A-59E4-B346-9673-1B59CE20FCE9}"/>
              </a:ext>
            </a:extLst>
          </p:cNvPr>
          <p:cNvSpPr txBox="1"/>
          <p:nvPr/>
        </p:nvSpPr>
        <p:spPr>
          <a:xfrm>
            <a:off x="392394" y="1340930"/>
            <a:ext cx="439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 fish/tank, 35 sea lice/fish, 4 tanks/treatment for 30 days</a:t>
            </a:r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354D4780-8A82-3947-BA48-A356BDD7A6F9}"/>
              </a:ext>
            </a:extLst>
          </p:cNvPr>
          <p:cNvSpPr/>
          <p:nvPr/>
        </p:nvSpPr>
        <p:spPr>
          <a:xfrm>
            <a:off x="5712311" y="3041565"/>
            <a:ext cx="785308" cy="511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0DC8DC-760F-E149-9631-1139CF695CD9}"/>
              </a:ext>
            </a:extLst>
          </p:cNvPr>
          <p:cNvSpPr txBox="1"/>
          <p:nvPr/>
        </p:nvSpPr>
        <p:spPr>
          <a:xfrm>
            <a:off x="6400719" y="1720094"/>
            <a:ext cx="2502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</a:t>
            </a:r>
            <a:r>
              <a:rPr lang="en-US" dirty="0"/>
              <a:t>educed-</a:t>
            </a:r>
            <a:r>
              <a:rPr lang="en-US" u="sng" dirty="0"/>
              <a:t>R</a:t>
            </a:r>
            <a:r>
              <a:rPr lang="en-US" dirty="0"/>
              <a:t>epresentation</a:t>
            </a:r>
          </a:p>
          <a:p>
            <a:r>
              <a:rPr lang="en-US" u="sng" dirty="0"/>
              <a:t>B</a:t>
            </a:r>
            <a:r>
              <a:rPr lang="en-US" dirty="0"/>
              <a:t>isulfite </a:t>
            </a:r>
            <a:r>
              <a:rPr lang="en-US" u="sng" dirty="0"/>
              <a:t>S</a:t>
            </a:r>
            <a:r>
              <a:rPr lang="en-US" dirty="0"/>
              <a:t>equencing</a:t>
            </a:r>
          </a:p>
        </p:txBody>
      </p:sp>
      <p:pic>
        <p:nvPicPr>
          <p:cNvPr id="3074" name="Picture 2" descr="Image result for bisulfite sequencing">
            <a:extLst>
              <a:ext uri="{FF2B5EF4-FFF2-40B4-BE49-F238E27FC236}">
                <a16:creationId xmlns:a16="http://schemas.microsoft.com/office/drawing/2014/main" id="{89CD3241-277D-4C46-A024-95DD5F4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94" y="2613813"/>
            <a:ext cx="2473166" cy="195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361F471-877F-F74A-8B02-DB8B3B194457}"/>
              </a:ext>
            </a:extLst>
          </p:cNvPr>
          <p:cNvSpPr txBox="1"/>
          <p:nvPr/>
        </p:nvSpPr>
        <p:spPr>
          <a:xfrm>
            <a:off x="7000481" y="2412987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MspI</a:t>
            </a:r>
            <a:r>
              <a:rPr lang="en-US" sz="1100" dirty="0"/>
              <a:t> +</a:t>
            </a:r>
            <a:r>
              <a:rPr lang="en-US" sz="1100" dirty="0" err="1"/>
              <a:t>Taq</a:t>
            </a:r>
            <a:r>
              <a:rPr lang="en-US" sz="1100" dirty="0"/>
              <a:t>αI digest</a:t>
            </a:r>
          </a:p>
        </p:txBody>
      </p:sp>
    </p:spTree>
    <p:extLst>
      <p:ext uri="{BB962C8B-B14F-4D97-AF65-F5344CB8AC3E}">
        <p14:creationId xmlns:p14="http://schemas.microsoft.com/office/powerpoint/2010/main" val="495900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5A4E-4876-B948-8DC2-18FFEB84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of all RRBS data</a:t>
            </a:r>
          </a:p>
        </p:txBody>
      </p:sp>
      <p:pic>
        <p:nvPicPr>
          <p:cNvPr id="4098" name="Picture 2" descr="https://gannet.fish.washington.edu/metacarcinus/Salmo_Calig/analyses/20190828_Salmo/images_multisampleBamQcReport/PCA.png">
            <a:extLst>
              <a:ext uri="{FF2B5EF4-FFF2-40B4-BE49-F238E27FC236}">
                <a16:creationId xmlns:a16="http://schemas.microsoft.com/office/drawing/2014/main" id="{84227FB6-B2C0-FD48-9965-A9BC9677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1" y="1189754"/>
            <a:ext cx="4906537" cy="3679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45AEBF-D39A-F54B-8C0D-7B89D7A0D254}"/>
              </a:ext>
            </a:extLst>
          </p:cNvPr>
          <p:cNvSpPr txBox="1"/>
          <p:nvPr/>
        </p:nvSpPr>
        <p:spPr>
          <a:xfrm>
            <a:off x="5342965" y="2422712"/>
            <a:ext cx="287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these samples different?</a:t>
            </a:r>
          </a:p>
        </p:txBody>
      </p:sp>
    </p:spTree>
    <p:extLst>
      <p:ext uri="{BB962C8B-B14F-4D97-AF65-F5344CB8AC3E}">
        <p14:creationId xmlns:p14="http://schemas.microsoft.com/office/powerpoint/2010/main" val="316406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8576-FCDF-B044-8770-9DDBB74E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DMR:  </a:t>
            </a:r>
            <a:r>
              <a:rPr lang="en-US" sz="3600" u="sng" dirty="0"/>
              <a:t>D</a:t>
            </a:r>
            <a:r>
              <a:rPr lang="en-US" sz="3600" dirty="0"/>
              <a:t>ifferentially </a:t>
            </a:r>
            <a:r>
              <a:rPr lang="en-US" sz="3600" u="sng" dirty="0"/>
              <a:t>m</a:t>
            </a:r>
            <a:r>
              <a:rPr lang="en-US" sz="3600" dirty="0"/>
              <a:t>ethylated </a:t>
            </a:r>
            <a:r>
              <a:rPr lang="en-US" sz="3600" u="sng" dirty="0"/>
              <a:t>r</a:t>
            </a:r>
            <a:r>
              <a:rPr lang="en-US" sz="3600" dirty="0"/>
              <a:t>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BA00-84E2-874A-9BC6-456ABEAC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953" y="1268016"/>
            <a:ext cx="4094807" cy="3429056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400" dirty="0"/>
              <a:t>~250bp site </a:t>
            </a:r>
          </a:p>
          <a:p>
            <a:pPr lvl="2"/>
            <a:r>
              <a:rPr lang="en-US" sz="1800" dirty="0"/>
              <a:t>containing at least 3 </a:t>
            </a:r>
            <a:r>
              <a:rPr lang="en-US" sz="1800" dirty="0" err="1"/>
              <a:t>CpGs</a:t>
            </a:r>
            <a:r>
              <a:rPr lang="en-US" sz="1800" dirty="0"/>
              <a:t> that are significantly differentially methylated than expected from genetic origins of methylation variation</a:t>
            </a:r>
          </a:p>
          <a:p>
            <a:pPr marL="685800" lvl="2" indent="0">
              <a:buNone/>
            </a:pPr>
            <a:r>
              <a:rPr lang="en-US" sz="1800" b="1" dirty="0"/>
              <a:t>AND</a:t>
            </a:r>
          </a:p>
          <a:p>
            <a:pPr lvl="2"/>
            <a:r>
              <a:rPr lang="en-US" sz="1800" dirty="0"/>
              <a:t>with significantly different methylation across experimental groups (ANOVA)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D38FA7-B7E4-5441-A48E-862D4948D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67360"/>
              </p:ext>
            </p:extLst>
          </p:nvPr>
        </p:nvGraphicFramePr>
        <p:xfrm>
          <a:off x="190996" y="1968032"/>
          <a:ext cx="260599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215">
                  <a:extLst>
                    <a:ext uri="{9D8B030D-6E8A-4147-A177-3AD203B41FA5}">
                      <a16:colId xmlns:a16="http://schemas.microsoft.com/office/drawing/2014/main" val="2977356825"/>
                    </a:ext>
                  </a:extLst>
                </a:gridCol>
                <a:gridCol w="629933">
                  <a:extLst>
                    <a:ext uri="{9D8B030D-6E8A-4147-A177-3AD203B41FA5}">
                      <a16:colId xmlns:a16="http://schemas.microsoft.com/office/drawing/2014/main" val="4119761045"/>
                    </a:ext>
                  </a:extLst>
                </a:gridCol>
                <a:gridCol w="703844">
                  <a:extLst>
                    <a:ext uri="{9D8B030D-6E8A-4147-A177-3AD203B41FA5}">
                      <a16:colId xmlns:a16="http://schemas.microsoft.com/office/drawing/2014/main" val="2574373243"/>
                    </a:ext>
                  </a:extLst>
                </a:gridCol>
              </a:tblGrid>
              <a:tr h="411759">
                <a:tc>
                  <a:txBody>
                    <a:bodyPr/>
                    <a:lstStyle/>
                    <a:p>
                      <a:r>
                        <a:rPr lang="en-US" sz="10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# reads with </a:t>
                      </a:r>
                      <a:r>
                        <a:rPr lang="en-US" sz="1000" dirty="0" err="1"/>
                        <a:t>mCpG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# reads with any CpG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7392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r>
                        <a:rPr lang="en-US" sz="1000" dirty="0"/>
                        <a:t>16C_32psu_1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228360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16C_32psu_2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0541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16C_32psu_3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75168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16C_32psu_4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93068"/>
                  </a:ext>
                </a:extLst>
              </a:tr>
              <a:tr h="29738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8C_32psu_1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340098"/>
                  </a:ext>
                </a:extLst>
              </a:tr>
              <a:tr h="29738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8C_26psu_3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888893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r>
                        <a:rPr lang="en-US" sz="1000" dirty="0"/>
                        <a:t>CTRL_8C_26psu_1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78308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CTRL_8C_26psu_2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546375"/>
                  </a:ext>
                </a:extLst>
              </a:tr>
              <a:tr h="18300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CTRL_16C_26psu_1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5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43F103-0A57-E943-B5F5-44D624621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46762"/>
              </p:ext>
            </p:extLst>
          </p:nvPr>
        </p:nvGraphicFramePr>
        <p:xfrm>
          <a:off x="3111309" y="1968032"/>
          <a:ext cx="260599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215">
                  <a:extLst>
                    <a:ext uri="{9D8B030D-6E8A-4147-A177-3AD203B41FA5}">
                      <a16:colId xmlns:a16="http://schemas.microsoft.com/office/drawing/2014/main" val="2977356825"/>
                    </a:ext>
                  </a:extLst>
                </a:gridCol>
                <a:gridCol w="629933">
                  <a:extLst>
                    <a:ext uri="{9D8B030D-6E8A-4147-A177-3AD203B41FA5}">
                      <a16:colId xmlns:a16="http://schemas.microsoft.com/office/drawing/2014/main" val="4119761045"/>
                    </a:ext>
                  </a:extLst>
                </a:gridCol>
                <a:gridCol w="703844">
                  <a:extLst>
                    <a:ext uri="{9D8B030D-6E8A-4147-A177-3AD203B41FA5}">
                      <a16:colId xmlns:a16="http://schemas.microsoft.com/office/drawing/2014/main" val="2574373243"/>
                    </a:ext>
                  </a:extLst>
                </a:gridCol>
              </a:tblGrid>
              <a:tr h="411759">
                <a:tc>
                  <a:txBody>
                    <a:bodyPr/>
                    <a:lstStyle/>
                    <a:p>
                      <a:r>
                        <a:rPr lang="en-US" sz="10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# reads with </a:t>
                      </a:r>
                      <a:r>
                        <a:rPr lang="en-US" sz="1000" dirty="0" err="1"/>
                        <a:t>mCpG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# reads with any CpG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7392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r>
                        <a:rPr lang="en-US" sz="1000" dirty="0"/>
                        <a:t>16C_32psu_1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228360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16C_32psu_2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60541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16C_32psu_3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75168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16C_32psu_4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93068"/>
                  </a:ext>
                </a:extLst>
              </a:tr>
              <a:tr h="29738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8C_32psu_1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340098"/>
                  </a:ext>
                </a:extLst>
              </a:tr>
              <a:tr h="29738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8C_26psu_3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888893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r>
                        <a:rPr lang="en-US" sz="1000" dirty="0"/>
                        <a:t>CTRL_8C_26psu_1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78308"/>
                  </a:ext>
                </a:extLst>
              </a:tr>
              <a:tr h="219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CTRL_8C_26psu_2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546375"/>
                  </a:ext>
                </a:extLst>
              </a:tr>
              <a:tr h="18300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CTRL_16C_26psu_1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5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025FF7-31F5-3F45-94CD-354ECB4E7CBC}"/>
              </a:ext>
            </a:extLst>
          </p:cNvPr>
          <p:cNvSpPr txBox="1"/>
          <p:nvPr/>
        </p:nvSpPr>
        <p:spPr>
          <a:xfrm>
            <a:off x="628650" y="1512654"/>
            <a:ext cx="1201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Observed </a:t>
            </a:r>
            <a:r>
              <a:rPr lang="en-US" sz="1200" dirty="0" err="1"/>
              <a:t>mCpG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453E6-E98D-EF41-A957-62597ACB4ACC}"/>
              </a:ext>
            </a:extLst>
          </p:cNvPr>
          <p:cNvSpPr txBox="1"/>
          <p:nvPr/>
        </p:nvSpPr>
        <p:spPr>
          <a:xfrm>
            <a:off x="3269985" y="1525481"/>
            <a:ext cx="158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Randomly shuffle data</a:t>
            </a:r>
          </a:p>
        </p:txBody>
      </p:sp>
    </p:spTree>
    <p:extLst>
      <p:ext uri="{BB962C8B-B14F-4D97-AF65-F5344CB8AC3E}">
        <p14:creationId xmlns:p14="http://schemas.microsoft.com/office/powerpoint/2010/main" val="77711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706E-9E87-054D-81B8-1F67D81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7956"/>
            <a:ext cx="7886700" cy="994172"/>
          </a:xfrm>
        </p:spPr>
        <p:txBody>
          <a:bodyPr/>
          <a:lstStyle/>
          <a:p>
            <a:r>
              <a:rPr lang="en-US" dirty="0"/>
              <a:t>Example of DMR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849D3-5F2B-1845-A2F0-AEBA97C7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79" y="1049467"/>
            <a:ext cx="5454931" cy="40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5A4E-4876-B948-8DC2-18FFEB84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9" y="-102334"/>
            <a:ext cx="7886700" cy="994172"/>
          </a:xfrm>
        </p:spPr>
        <p:txBody>
          <a:bodyPr/>
          <a:lstStyle/>
          <a:p>
            <a:r>
              <a:rPr lang="en-US" dirty="0"/>
              <a:t>PCA of DMRs before group stats </a:t>
            </a:r>
          </a:p>
        </p:txBody>
      </p:sp>
      <p:pic>
        <p:nvPicPr>
          <p:cNvPr id="4098" name="Picture 2" descr="https://gannet.fish.washington.edu/metacarcinus/Salmo_Calig/analyses/20190828_Salmo/images_multisampleBamQcReport/PCA.png">
            <a:extLst>
              <a:ext uri="{FF2B5EF4-FFF2-40B4-BE49-F238E27FC236}">
                <a16:creationId xmlns:a16="http://schemas.microsoft.com/office/drawing/2014/main" id="{84227FB6-B2C0-FD48-9965-A9BC9677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311"/>
            <a:ext cx="4311127" cy="32333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B33BB-E296-4B4D-A0AF-CA171FAF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525" y="1436749"/>
            <a:ext cx="5410475" cy="370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F61BB-CD63-554F-B21A-5887E7B9A870}"/>
              </a:ext>
            </a:extLst>
          </p:cNvPr>
          <p:cNvSpPr txBox="1"/>
          <p:nvPr/>
        </p:nvSpPr>
        <p:spPr>
          <a:xfrm>
            <a:off x="4138639" y="675215"/>
            <a:ext cx="4376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general salinity groups separate on PC2</a:t>
            </a:r>
          </a:p>
          <a:p>
            <a:r>
              <a:rPr lang="en-US" dirty="0"/>
              <a:t>Temperature groups separate on PC1 except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376C9-B0E0-B74D-8EB9-EA32D453BBAC}"/>
              </a:ext>
            </a:extLst>
          </p:cNvPr>
          <p:cNvSpPr txBox="1"/>
          <p:nvPr/>
        </p:nvSpPr>
        <p:spPr>
          <a:xfrm>
            <a:off x="7111215" y="143276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 DMRs</a:t>
            </a:r>
          </a:p>
        </p:txBody>
      </p:sp>
    </p:spTree>
    <p:extLst>
      <p:ext uri="{BB962C8B-B14F-4D97-AF65-F5344CB8AC3E}">
        <p14:creationId xmlns:p14="http://schemas.microsoft.com/office/powerpoint/2010/main" val="3706890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D5AF-D495-6E46-ADA7-37D8156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4103"/>
            <a:ext cx="7886700" cy="994172"/>
          </a:xfrm>
        </p:spPr>
        <p:txBody>
          <a:bodyPr/>
          <a:lstStyle/>
          <a:p>
            <a:r>
              <a:rPr lang="en-US" dirty="0"/>
              <a:t>52 significant DMRs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E55F2-E834-1247-A2E4-C0198CAB2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82" b="8538"/>
          <a:stretch/>
        </p:blipFill>
        <p:spPr>
          <a:xfrm>
            <a:off x="36632" y="1876429"/>
            <a:ext cx="3678720" cy="3296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F4980-47D4-D74A-AB6F-90B4237A39D3}"/>
              </a:ext>
            </a:extLst>
          </p:cNvPr>
          <p:cNvSpPr txBox="1"/>
          <p:nvPr/>
        </p:nvSpPr>
        <p:spPr>
          <a:xfrm>
            <a:off x="164432" y="1173720"/>
            <a:ext cx="35509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30 DMRs with significant salinity effect </a:t>
            </a:r>
          </a:p>
          <a:p>
            <a:pPr algn="ctr"/>
            <a:r>
              <a:rPr lang="en-US" sz="1000" dirty="0"/>
              <a:t>(2-way ANOVA </a:t>
            </a:r>
            <a:r>
              <a:rPr lang="en-US" sz="1000" dirty="0" err="1"/>
              <a:t>p.adj</a:t>
            </a:r>
            <a:r>
              <a:rPr lang="en-US" sz="1000" dirty="0"/>
              <a:t> &lt; 0.05)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3C9A9-8AC3-184D-A126-A6B106ED0CB9}"/>
              </a:ext>
            </a:extLst>
          </p:cNvPr>
          <p:cNvSpPr txBox="1"/>
          <p:nvPr/>
        </p:nvSpPr>
        <p:spPr>
          <a:xfrm>
            <a:off x="196877" y="1765589"/>
            <a:ext cx="84318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00" dirty="0"/>
              <a:t>Relative % methylation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EB25CE-0A21-BF41-B49F-D53F002B11C3}"/>
              </a:ext>
            </a:extLst>
          </p:cNvPr>
          <p:cNvGrpSpPr/>
          <p:nvPr/>
        </p:nvGrpSpPr>
        <p:grpSpPr>
          <a:xfrm>
            <a:off x="953162" y="1513063"/>
            <a:ext cx="1845660" cy="726732"/>
            <a:chOff x="4304769" y="1227447"/>
            <a:chExt cx="1845660" cy="726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DBA797-5326-6049-8D52-11DDB38028F0}"/>
                </a:ext>
              </a:extLst>
            </p:cNvPr>
            <p:cNvSpPr txBox="1"/>
            <p:nvPr/>
          </p:nvSpPr>
          <p:spPr>
            <a:xfrm>
              <a:off x="5227599" y="1638166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16°C</a:t>
              </a:r>
            </a:p>
            <a:p>
              <a:pPr algn="ctr"/>
              <a:r>
                <a:rPr lang="en-US" sz="700" b="1" dirty="0"/>
                <a:t>32PSU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D7BAC9-876A-9E41-A4BE-B3E6B7524185}"/>
                </a:ext>
              </a:extLst>
            </p:cNvPr>
            <p:cNvSpPr txBox="1"/>
            <p:nvPr/>
          </p:nvSpPr>
          <p:spPr>
            <a:xfrm>
              <a:off x="4945126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16°C</a:t>
              </a:r>
            </a:p>
            <a:p>
              <a:pPr algn="ctr"/>
              <a:r>
                <a:rPr lang="en-US" sz="700" b="1" dirty="0"/>
                <a:t>26PSU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5DD7D-B059-4640-BB04-64581656061D}"/>
                </a:ext>
              </a:extLst>
            </p:cNvPr>
            <p:cNvSpPr txBox="1"/>
            <p:nvPr/>
          </p:nvSpPr>
          <p:spPr>
            <a:xfrm>
              <a:off x="4304769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8°C</a:t>
              </a:r>
            </a:p>
            <a:p>
              <a:pPr algn="ctr"/>
              <a:r>
                <a:rPr lang="en-US" sz="700" b="1" dirty="0"/>
                <a:t>26PSU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49613-7B3F-8D48-9D6C-3A56F4161C44}"/>
                </a:ext>
              </a:extLst>
            </p:cNvPr>
            <p:cNvSpPr txBox="1"/>
            <p:nvPr/>
          </p:nvSpPr>
          <p:spPr>
            <a:xfrm>
              <a:off x="4623552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8°C</a:t>
              </a:r>
            </a:p>
            <a:p>
              <a:pPr algn="ctr"/>
              <a:r>
                <a:rPr lang="en-US" sz="700" b="1" dirty="0"/>
                <a:t>32PSU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0631E-ED04-1549-A3EF-6710CABBBE55}"/>
                </a:ext>
              </a:extLst>
            </p:cNvPr>
            <p:cNvSpPr txBox="1"/>
            <p:nvPr/>
          </p:nvSpPr>
          <p:spPr>
            <a:xfrm>
              <a:off x="4798439" y="1295915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Sea lice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7F9BBB58-1262-1A43-AF9A-945CDD4B8044}"/>
                </a:ext>
              </a:extLst>
            </p:cNvPr>
            <p:cNvSpPr/>
            <p:nvPr/>
          </p:nvSpPr>
          <p:spPr>
            <a:xfrm rot="5400000">
              <a:off x="4993267" y="963845"/>
              <a:ext cx="107597" cy="117913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1970A4-BF74-5047-BCAF-6F5F25570D9F}"/>
                </a:ext>
              </a:extLst>
            </p:cNvPr>
            <p:cNvSpPr txBox="1"/>
            <p:nvPr/>
          </p:nvSpPr>
          <p:spPr>
            <a:xfrm>
              <a:off x="5643861" y="1227447"/>
              <a:ext cx="506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No </a:t>
              </a:r>
            </a:p>
            <a:p>
              <a:pPr algn="ctr"/>
              <a:r>
                <a:rPr lang="en-US" sz="800" dirty="0"/>
                <a:t>sea lice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51FF68E-EDDD-D144-80F4-BCD26D65BCD3}"/>
                </a:ext>
              </a:extLst>
            </p:cNvPr>
            <p:cNvSpPr/>
            <p:nvPr/>
          </p:nvSpPr>
          <p:spPr>
            <a:xfrm rot="5400000">
              <a:off x="5831619" y="1476160"/>
              <a:ext cx="96661" cy="16544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9E2CF1-D95B-7041-A7D8-E46D955D8311}"/>
              </a:ext>
            </a:extLst>
          </p:cNvPr>
          <p:cNvSpPr txBox="1"/>
          <p:nvPr/>
        </p:nvSpPr>
        <p:spPr>
          <a:xfrm>
            <a:off x="2165619" y="191554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FAE92-34D4-7140-A89A-84F1AB834E57}"/>
              </a:ext>
            </a:extLst>
          </p:cNvPr>
          <p:cNvSpPr txBox="1"/>
          <p:nvPr/>
        </p:nvSpPr>
        <p:spPr>
          <a:xfrm>
            <a:off x="2478739" y="191840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E4C44D-14C5-0B47-8FAE-567382F406C8}"/>
              </a:ext>
            </a:extLst>
          </p:cNvPr>
          <p:cNvSpPr txBox="1"/>
          <p:nvPr/>
        </p:nvSpPr>
        <p:spPr>
          <a:xfrm>
            <a:off x="3698080" y="1175822"/>
            <a:ext cx="35509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 DMRs with significant temperature effect </a:t>
            </a:r>
          </a:p>
          <a:p>
            <a:pPr algn="ctr"/>
            <a:r>
              <a:rPr lang="en-US" sz="1000" dirty="0"/>
              <a:t>(2-way ANOVA </a:t>
            </a:r>
            <a:r>
              <a:rPr lang="en-US" sz="1000" dirty="0" err="1"/>
              <a:t>p.adj</a:t>
            </a:r>
            <a:r>
              <a:rPr lang="en-US" sz="1000" dirty="0"/>
              <a:t> &lt; 0.05)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99C30E-34E1-2A48-987F-4E7DDF549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02" b="8826"/>
          <a:stretch/>
        </p:blipFill>
        <p:spPr>
          <a:xfrm>
            <a:off x="3757962" y="1883216"/>
            <a:ext cx="3628938" cy="32602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3953669" y="1749116"/>
            <a:ext cx="84318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00" dirty="0"/>
              <a:t>Relative % methylation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0D5BE-3449-6C42-B2F4-12D71D688567}"/>
              </a:ext>
            </a:extLst>
          </p:cNvPr>
          <p:cNvGrpSpPr/>
          <p:nvPr/>
        </p:nvGrpSpPr>
        <p:grpSpPr>
          <a:xfrm>
            <a:off x="4709954" y="1496590"/>
            <a:ext cx="1845660" cy="726732"/>
            <a:chOff x="4304769" y="1227447"/>
            <a:chExt cx="1845660" cy="7267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640227-0068-3C43-8EE0-F699EC01BDEC}"/>
                </a:ext>
              </a:extLst>
            </p:cNvPr>
            <p:cNvSpPr txBox="1"/>
            <p:nvPr/>
          </p:nvSpPr>
          <p:spPr>
            <a:xfrm>
              <a:off x="5227599" y="1638166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16°C</a:t>
              </a:r>
            </a:p>
            <a:p>
              <a:pPr algn="ctr"/>
              <a:r>
                <a:rPr lang="en-US" sz="700" b="1" dirty="0"/>
                <a:t>32PSU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CA3AEF-257E-8244-BEF8-FDC890B54C9C}"/>
                </a:ext>
              </a:extLst>
            </p:cNvPr>
            <p:cNvSpPr txBox="1"/>
            <p:nvPr/>
          </p:nvSpPr>
          <p:spPr>
            <a:xfrm>
              <a:off x="4945126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16°C</a:t>
              </a:r>
            </a:p>
            <a:p>
              <a:pPr algn="ctr"/>
              <a:r>
                <a:rPr lang="en-US" sz="700" b="1" dirty="0"/>
                <a:t>26PSU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E3CA33-8336-C241-B79B-D07A3A79ABCA}"/>
                </a:ext>
              </a:extLst>
            </p:cNvPr>
            <p:cNvSpPr txBox="1"/>
            <p:nvPr/>
          </p:nvSpPr>
          <p:spPr>
            <a:xfrm>
              <a:off x="4304769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8°C</a:t>
              </a:r>
            </a:p>
            <a:p>
              <a:pPr algn="ctr"/>
              <a:r>
                <a:rPr lang="en-US" sz="700" b="1" dirty="0"/>
                <a:t>26PSU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E42238-F8F5-B642-8D7B-9E0635A083FE}"/>
                </a:ext>
              </a:extLst>
            </p:cNvPr>
            <p:cNvSpPr txBox="1"/>
            <p:nvPr/>
          </p:nvSpPr>
          <p:spPr>
            <a:xfrm>
              <a:off x="4623552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8°C</a:t>
              </a:r>
            </a:p>
            <a:p>
              <a:pPr algn="ctr"/>
              <a:r>
                <a:rPr lang="en-US" sz="700" b="1" dirty="0"/>
                <a:t>32PSU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902124-A754-0445-9C0F-48997732252B}"/>
                </a:ext>
              </a:extLst>
            </p:cNvPr>
            <p:cNvSpPr txBox="1"/>
            <p:nvPr/>
          </p:nvSpPr>
          <p:spPr>
            <a:xfrm>
              <a:off x="4798439" y="1295915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Sea lice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3E0F3E32-BB61-4745-A3CE-2C0E14F9A21B}"/>
                </a:ext>
              </a:extLst>
            </p:cNvPr>
            <p:cNvSpPr/>
            <p:nvPr/>
          </p:nvSpPr>
          <p:spPr>
            <a:xfrm rot="5400000">
              <a:off x="4993267" y="963845"/>
              <a:ext cx="107597" cy="117913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112B87-5047-B34B-89AF-84088288FA74}"/>
                </a:ext>
              </a:extLst>
            </p:cNvPr>
            <p:cNvSpPr txBox="1"/>
            <p:nvPr/>
          </p:nvSpPr>
          <p:spPr>
            <a:xfrm>
              <a:off x="5643861" y="1227447"/>
              <a:ext cx="506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No </a:t>
              </a:r>
            </a:p>
            <a:p>
              <a:pPr algn="ctr"/>
              <a:r>
                <a:rPr lang="en-US" sz="800" dirty="0"/>
                <a:t>sea lice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2E7CD66E-ECD7-AF4C-B312-F1B5EF9E351E}"/>
                </a:ext>
              </a:extLst>
            </p:cNvPr>
            <p:cNvSpPr/>
            <p:nvPr/>
          </p:nvSpPr>
          <p:spPr>
            <a:xfrm rot="5400000">
              <a:off x="5831619" y="1476160"/>
              <a:ext cx="96661" cy="16544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AFAE329-819F-FF4D-8D40-BA06A0F28041}"/>
              </a:ext>
            </a:extLst>
          </p:cNvPr>
          <p:cNvSpPr txBox="1"/>
          <p:nvPr/>
        </p:nvSpPr>
        <p:spPr>
          <a:xfrm>
            <a:off x="5922411" y="189907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2A7299-33FC-7B43-8F4C-68C45F4A2661}"/>
              </a:ext>
            </a:extLst>
          </p:cNvPr>
          <p:cNvSpPr txBox="1"/>
          <p:nvPr/>
        </p:nvSpPr>
        <p:spPr>
          <a:xfrm>
            <a:off x="6235531" y="190193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C35F33A-4606-214A-9399-26C35B884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3922" r="10238" b="3709"/>
          <a:stretch/>
        </p:blipFill>
        <p:spPr bwMode="auto">
          <a:xfrm>
            <a:off x="7597569" y="2496064"/>
            <a:ext cx="1474238" cy="17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8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0313-8EE5-3A4F-A4E4-CC733FE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C02C-981C-0C47-8CD5-B118F3E1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04DC-4A98-B04C-9C2D-89E9115C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79529"/>
            <a:ext cx="7886700" cy="994172"/>
          </a:xfrm>
        </p:spPr>
        <p:txBody>
          <a:bodyPr/>
          <a:lstStyle/>
          <a:p>
            <a:r>
              <a:rPr lang="en-US" dirty="0"/>
              <a:t>Heatmap of DMRs?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32FA9-78B0-2A43-9354-8F99CAD79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986"/>
          <a:stretch/>
        </p:blipFill>
        <p:spPr>
          <a:xfrm>
            <a:off x="-4014682" y="2015734"/>
            <a:ext cx="3478782" cy="36098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DA909-4CFF-A54F-A5D1-A876FAF737BF}"/>
              </a:ext>
            </a:extLst>
          </p:cNvPr>
          <p:cNvSpPr txBox="1"/>
          <p:nvPr/>
        </p:nvSpPr>
        <p:spPr>
          <a:xfrm>
            <a:off x="-3487450" y="1646402"/>
            <a:ext cx="24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Infested vs. not infested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CD519-45AA-2F45-AD82-2E45A5A5A26A}"/>
              </a:ext>
            </a:extLst>
          </p:cNvPr>
          <p:cNvSpPr txBox="1"/>
          <p:nvPr/>
        </p:nvSpPr>
        <p:spPr>
          <a:xfrm>
            <a:off x="-1793072" y="2049349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 sea 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805EE-4C46-724C-B106-A44B215CAA8D}"/>
              </a:ext>
            </a:extLst>
          </p:cNvPr>
          <p:cNvSpPr txBox="1"/>
          <p:nvPr/>
        </p:nvSpPr>
        <p:spPr>
          <a:xfrm>
            <a:off x="-2614224" y="204934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Sea lice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0BA2547-C361-C249-996A-20CF9BADDF10}"/>
              </a:ext>
            </a:extLst>
          </p:cNvPr>
          <p:cNvSpPr/>
          <p:nvPr/>
        </p:nvSpPr>
        <p:spPr>
          <a:xfrm rot="5400000">
            <a:off x="-1595781" y="2199953"/>
            <a:ext cx="96661" cy="22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FBC41D-AA55-244B-B9A9-7C291EFB9423}"/>
              </a:ext>
            </a:extLst>
          </p:cNvPr>
          <p:cNvSpPr/>
          <p:nvPr/>
        </p:nvSpPr>
        <p:spPr>
          <a:xfrm rot="5400000">
            <a:off x="-2419396" y="1717279"/>
            <a:ext cx="107597" cy="11791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EDB7E-82F5-D643-8DE6-67F20E8286E4}"/>
              </a:ext>
            </a:extLst>
          </p:cNvPr>
          <p:cNvSpPr txBox="1"/>
          <p:nvPr/>
        </p:nvSpPr>
        <p:spPr>
          <a:xfrm>
            <a:off x="-1789245" y="2362959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16°C</a:t>
            </a:r>
          </a:p>
          <a:p>
            <a:r>
              <a:rPr lang="en-US" sz="500" dirty="0"/>
              <a:t>26PSU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AFABB-7DD8-3446-93FF-24193293FF91}"/>
              </a:ext>
            </a:extLst>
          </p:cNvPr>
          <p:cNvSpPr txBox="1"/>
          <p:nvPr/>
        </p:nvSpPr>
        <p:spPr>
          <a:xfrm>
            <a:off x="-1604828" y="2370055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8°C</a:t>
            </a:r>
          </a:p>
          <a:p>
            <a:r>
              <a:rPr lang="en-US" sz="500" dirty="0"/>
              <a:t>26PSU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61331-AB31-FB48-82D6-7599A5BA1186}"/>
              </a:ext>
            </a:extLst>
          </p:cNvPr>
          <p:cNvSpPr txBox="1"/>
          <p:nvPr/>
        </p:nvSpPr>
        <p:spPr>
          <a:xfrm>
            <a:off x="-2094903" y="2401433"/>
            <a:ext cx="4555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8°C 32PSU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EBD2E-FDB2-5744-A99B-9A6481058925}"/>
              </a:ext>
            </a:extLst>
          </p:cNvPr>
          <p:cNvSpPr txBox="1"/>
          <p:nvPr/>
        </p:nvSpPr>
        <p:spPr>
          <a:xfrm>
            <a:off x="-2418554" y="2401432"/>
            <a:ext cx="4555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8°C 26PSU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179D2-9EB9-1D47-BAAB-8F4E20733B8F}"/>
              </a:ext>
            </a:extLst>
          </p:cNvPr>
          <p:cNvGrpSpPr/>
          <p:nvPr/>
        </p:nvGrpSpPr>
        <p:grpSpPr>
          <a:xfrm>
            <a:off x="337326" y="1283461"/>
            <a:ext cx="4142920" cy="3860039"/>
            <a:chOff x="3234982" y="1227447"/>
            <a:chExt cx="4142920" cy="386003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ECBC2E6-C5F4-1E46-B29C-C64A1EE6D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11" b="12467"/>
            <a:stretch/>
          </p:blipFill>
          <p:spPr>
            <a:xfrm>
              <a:off x="3234982" y="1440620"/>
              <a:ext cx="4142920" cy="36468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BA362F-50CD-4446-B716-1A7C73AB6B13}"/>
                </a:ext>
              </a:extLst>
            </p:cNvPr>
            <p:cNvSpPr txBox="1"/>
            <p:nvPr/>
          </p:nvSpPr>
          <p:spPr>
            <a:xfrm>
              <a:off x="5306442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16°C</a:t>
              </a:r>
            </a:p>
            <a:p>
              <a:pPr algn="ctr"/>
              <a:r>
                <a:rPr lang="en-US" sz="700" b="1" dirty="0"/>
                <a:t>32PSU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8EB440-FC79-EE43-89CB-2B979C92CD92}"/>
                </a:ext>
              </a:extLst>
            </p:cNvPr>
            <p:cNvSpPr txBox="1"/>
            <p:nvPr/>
          </p:nvSpPr>
          <p:spPr>
            <a:xfrm>
              <a:off x="4945126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16°C</a:t>
              </a:r>
            </a:p>
            <a:p>
              <a:pPr algn="ctr"/>
              <a:r>
                <a:rPr lang="en-US" sz="700" b="1" dirty="0"/>
                <a:t>26PSU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63181-682A-D44B-AD30-10C857C3F792}"/>
                </a:ext>
              </a:extLst>
            </p:cNvPr>
            <p:cNvSpPr txBox="1"/>
            <p:nvPr/>
          </p:nvSpPr>
          <p:spPr>
            <a:xfrm>
              <a:off x="4304769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8°C</a:t>
              </a:r>
            </a:p>
            <a:p>
              <a:pPr algn="ctr"/>
              <a:r>
                <a:rPr lang="en-US" sz="700" b="1" dirty="0"/>
                <a:t>26PSU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5108DB-85BD-5B42-BE6A-9131DB6CCFAD}"/>
                </a:ext>
              </a:extLst>
            </p:cNvPr>
            <p:cNvSpPr txBox="1"/>
            <p:nvPr/>
          </p:nvSpPr>
          <p:spPr>
            <a:xfrm>
              <a:off x="4623552" y="1646402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8°C</a:t>
              </a:r>
            </a:p>
            <a:p>
              <a:pPr algn="ctr"/>
              <a:r>
                <a:rPr lang="en-US" sz="700" b="1" dirty="0"/>
                <a:t>32PSU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A5C1DA-5174-1B45-A041-F6959DB29DC3}"/>
                </a:ext>
              </a:extLst>
            </p:cNvPr>
            <p:cNvSpPr txBox="1"/>
            <p:nvPr/>
          </p:nvSpPr>
          <p:spPr>
            <a:xfrm>
              <a:off x="4798439" y="1295915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Sea lice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0B2BD21B-F2E6-CF4B-9058-541CA1E72015}"/>
                </a:ext>
              </a:extLst>
            </p:cNvPr>
            <p:cNvSpPr/>
            <p:nvPr/>
          </p:nvSpPr>
          <p:spPr>
            <a:xfrm rot="5400000">
              <a:off x="4993267" y="963845"/>
              <a:ext cx="107597" cy="117913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D15932-20D0-B444-9F99-738651C15BF5}"/>
                </a:ext>
              </a:extLst>
            </p:cNvPr>
            <p:cNvSpPr txBox="1"/>
            <p:nvPr/>
          </p:nvSpPr>
          <p:spPr>
            <a:xfrm>
              <a:off x="5643861" y="1227447"/>
              <a:ext cx="506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No </a:t>
              </a:r>
            </a:p>
            <a:p>
              <a:pPr algn="ctr"/>
              <a:r>
                <a:rPr lang="en-US" sz="800" dirty="0"/>
                <a:t>sea lice</a:t>
              </a:r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1777873-4C6A-E049-B3C7-364C41783FC0}"/>
                </a:ext>
              </a:extLst>
            </p:cNvPr>
            <p:cNvSpPr/>
            <p:nvPr/>
          </p:nvSpPr>
          <p:spPr>
            <a:xfrm rot="5400000">
              <a:off x="5831619" y="1476160"/>
              <a:ext cx="96661" cy="16544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61FD6A-E786-8C48-A7D3-D67E04A81786}"/>
              </a:ext>
            </a:extLst>
          </p:cNvPr>
          <p:cNvSpPr txBox="1"/>
          <p:nvPr/>
        </p:nvSpPr>
        <p:spPr>
          <a:xfrm>
            <a:off x="129135" y="794355"/>
            <a:ext cx="29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DMRs significant @ p &lt; 0.1</a:t>
            </a:r>
          </a:p>
          <a:p>
            <a:r>
              <a:rPr lang="en-US" dirty="0"/>
              <a:t>1 way ANOVA, sea lice status</a:t>
            </a:r>
          </a:p>
        </p:txBody>
      </p:sp>
    </p:spTree>
    <p:extLst>
      <p:ext uri="{BB962C8B-B14F-4D97-AF65-F5344CB8AC3E}">
        <p14:creationId xmlns:p14="http://schemas.microsoft.com/office/powerpoint/2010/main" val="29733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5FA-85B0-9941-B3E2-33EACEE5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7" y="273844"/>
            <a:ext cx="7886700" cy="994172"/>
          </a:xfrm>
        </p:spPr>
        <p:txBody>
          <a:bodyPr/>
          <a:lstStyle/>
          <a:p>
            <a:r>
              <a:rPr lang="en-US" dirty="0"/>
              <a:t>Where DMRs 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D8754-74DB-FB45-A3B3-C55A35A3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" y="1545521"/>
            <a:ext cx="8994947" cy="3597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4A157-BCF7-F44F-8BFC-4A5032324F2D}"/>
              </a:ext>
            </a:extLst>
          </p:cNvPr>
          <p:cNvSpPr txBox="1"/>
          <p:nvPr/>
        </p:nvSpPr>
        <p:spPr>
          <a:xfrm>
            <a:off x="2628683" y="1176189"/>
            <a:ext cx="31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Overlap with genome features</a:t>
            </a:r>
          </a:p>
        </p:txBody>
      </p:sp>
    </p:spTree>
    <p:extLst>
      <p:ext uri="{BB962C8B-B14F-4D97-AF65-F5344CB8AC3E}">
        <p14:creationId xmlns:p14="http://schemas.microsoft.com/office/powerpoint/2010/main" val="28498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3C34-8933-8141-8CAB-66EA0895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71" y="-176448"/>
            <a:ext cx="7886700" cy="994172"/>
          </a:xfrm>
        </p:spPr>
        <p:txBody>
          <a:bodyPr/>
          <a:lstStyle/>
          <a:p>
            <a:r>
              <a:rPr lang="en-US" dirty="0"/>
              <a:t>Environment influence on sea lice</a:t>
            </a:r>
          </a:p>
        </p:txBody>
      </p:sp>
      <p:pic>
        <p:nvPicPr>
          <p:cNvPr id="1026" name="Picture 2" descr="Life cycle of C. rogercresseyi. es: egg strings; n1: first nauplius (0.43 mm long); n2: second nauplius (0.46 mm long); cop: copepodid (0.66 mm long); ch1: first chalimus I (0.83 mm long); ch2: second chalimus (1.27 mm long); ch3: third chalimus (2.15 mm long); ch4: fourth chalimus (3.15 mm long); ya: young adult which is not a different stage from adults (4.1 mm long); am: adult male (4.83 mm long); af: adult female with egg strings (4.79 mm long).">
            <a:extLst>
              <a:ext uri="{FF2B5EF4-FFF2-40B4-BE49-F238E27FC236}">
                <a16:creationId xmlns:a16="http://schemas.microsoft.com/office/drawing/2014/main" id="{DB13C6F2-1E47-3A4C-B98D-21E81AFBC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9" y="922592"/>
            <a:ext cx="2834745" cy="346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82102C-9A00-D44B-9D8C-4DC6F2829218}"/>
              </a:ext>
            </a:extLst>
          </p:cNvPr>
          <p:cNvSpPr/>
          <p:nvPr/>
        </p:nvSpPr>
        <p:spPr>
          <a:xfrm>
            <a:off x="3591339" y="4791582"/>
            <a:ext cx="6016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González Poblete, Laura &amp; Carvajal, Juan. (2003). Life cycle of </a:t>
            </a:r>
            <a:r>
              <a:rPr lang="en-US" sz="1000" dirty="0" err="1"/>
              <a:t>Caligus</a:t>
            </a:r>
            <a:r>
              <a:rPr lang="en-US" sz="1000" dirty="0"/>
              <a:t> </a:t>
            </a:r>
            <a:r>
              <a:rPr lang="en-US" sz="1000" dirty="0" err="1"/>
              <a:t>rogercresseyi</a:t>
            </a:r>
            <a:r>
              <a:rPr lang="en-US" sz="1000" dirty="0"/>
              <a:t>, (</a:t>
            </a:r>
            <a:r>
              <a:rPr lang="en-US" sz="1000" dirty="0" err="1"/>
              <a:t>Copepoda</a:t>
            </a:r>
            <a:r>
              <a:rPr lang="en-US" sz="1000" dirty="0"/>
              <a:t>: </a:t>
            </a:r>
            <a:r>
              <a:rPr lang="en-US" sz="1000" dirty="0" err="1"/>
              <a:t>Caligidae</a:t>
            </a:r>
            <a:r>
              <a:rPr lang="en-US" sz="1000" dirty="0"/>
              <a:t>) parasite of Chilean reared salmonids. Aquaculture. 220. 101-117. 10.1016/S0044-8486(02)00512-4.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2DF1C-AF96-FD4F-AB89-0FFDA0CB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65" y="3173572"/>
            <a:ext cx="4784035" cy="1708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492C51-C8B7-FD49-9EF7-EEB627424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25121" y="3061561"/>
            <a:ext cx="3034778" cy="110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B3C085-3A61-ED4F-A61F-7EC767CE8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662" y="1071238"/>
            <a:ext cx="3085207" cy="1838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FDF218-C540-5040-950C-AC560DC2D214}"/>
              </a:ext>
            </a:extLst>
          </p:cNvPr>
          <p:cNvSpPr txBox="1"/>
          <p:nvPr/>
        </p:nvSpPr>
        <p:spPr>
          <a:xfrm>
            <a:off x="5829072" y="2982605"/>
            <a:ext cx="22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Temperature affects growth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C0ABC-D496-DE43-BF82-FC025B56741A}"/>
              </a:ext>
            </a:extLst>
          </p:cNvPr>
          <p:cNvSpPr txBox="1"/>
          <p:nvPr/>
        </p:nvSpPr>
        <p:spPr>
          <a:xfrm>
            <a:off x="5276020" y="753315"/>
            <a:ext cx="331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Salinity affects survival </a:t>
            </a:r>
          </a:p>
        </p:txBody>
      </p:sp>
    </p:spTree>
    <p:extLst>
      <p:ext uri="{BB962C8B-B14F-4D97-AF65-F5344CB8AC3E}">
        <p14:creationId xmlns:p14="http://schemas.microsoft.com/office/powerpoint/2010/main" val="3779147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248CDD0-92C4-4545-80FE-D2734DB4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98" y="1476668"/>
            <a:ext cx="7124473" cy="3623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DB5FA-85B0-9941-B3E2-33EACEE5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41" y="-95488"/>
            <a:ext cx="7886700" cy="994172"/>
          </a:xfrm>
        </p:spPr>
        <p:txBody>
          <a:bodyPr/>
          <a:lstStyle/>
          <a:p>
            <a:r>
              <a:rPr lang="en-US" dirty="0"/>
              <a:t>Where are DMRs that aren’t in features?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64E68-A7E8-464E-A4D7-48F1FFCCD9BC}"/>
              </a:ext>
            </a:extLst>
          </p:cNvPr>
          <p:cNvSpPr txBox="1"/>
          <p:nvPr/>
        </p:nvSpPr>
        <p:spPr>
          <a:xfrm>
            <a:off x="664520" y="633678"/>
            <a:ext cx="477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24/52 (46%) DMRs not overlapping with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E5DD1-04F8-4E4B-808D-FCA0A83F2E67}"/>
              </a:ext>
            </a:extLst>
          </p:cNvPr>
          <p:cNvSpPr txBox="1"/>
          <p:nvPr/>
        </p:nvSpPr>
        <p:spPr>
          <a:xfrm>
            <a:off x="3930694" y="1003010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Closest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90847F-CC66-E34E-BBC1-43F859B5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6220" y="1284514"/>
            <a:ext cx="6722918" cy="37261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211AE4-6C2E-4C45-AEF2-D4F11CAF066C}"/>
              </a:ext>
            </a:extLst>
          </p:cNvPr>
          <p:cNvCxnSpPr>
            <a:cxnSpLocks/>
          </p:cNvCxnSpPr>
          <p:nvPr/>
        </p:nvCxnSpPr>
        <p:spPr>
          <a:xfrm flipV="1">
            <a:off x="4156415" y="1374104"/>
            <a:ext cx="0" cy="3546978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719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AFC8-B73A-9B4F-91A5-95725B83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E0E6-66D4-BE41-BC72-A26AF1DC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GO terms for +/- 2500bp closest features (including overlap)</a:t>
            </a:r>
          </a:p>
          <a:p>
            <a:pPr lvl="1"/>
            <a:r>
              <a:rPr lang="en-US" dirty="0"/>
              <a:t> temperature hypo</a:t>
            </a:r>
          </a:p>
          <a:p>
            <a:pPr lvl="1"/>
            <a:r>
              <a:rPr lang="en-US" dirty="0"/>
              <a:t>temperature hyper</a:t>
            </a:r>
          </a:p>
          <a:p>
            <a:pPr lvl="1"/>
            <a:r>
              <a:rPr lang="en-US" dirty="0"/>
              <a:t>Salinity hypo</a:t>
            </a:r>
          </a:p>
          <a:p>
            <a:pPr lvl="1"/>
            <a:r>
              <a:rPr lang="en-US" dirty="0"/>
              <a:t>Salinity hyper</a:t>
            </a:r>
          </a:p>
          <a:p>
            <a:pPr lvl="1"/>
            <a:endParaRPr lang="en-US" dirty="0"/>
          </a:p>
          <a:p>
            <a:r>
              <a:rPr lang="en-US" dirty="0"/>
              <a:t>Overlap with DEGs from Gustavo’s analysis</a:t>
            </a:r>
          </a:p>
        </p:txBody>
      </p:sp>
    </p:spTree>
    <p:extLst>
      <p:ext uri="{BB962C8B-B14F-4D97-AF65-F5344CB8AC3E}">
        <p14:creationId xmlns:p14="http://schemas.microsoft.com/office/powerpoint/2010/main" val="97018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E179-37E2-C84E-A8B4-51C23E0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ADDBC-8436-9D47-9418-51A564A23A76}"/>
              </a:ext>
            </a:extLst>
          </p:cNvPr>
          <p:cNvSpPr/>
          <p:nvPr/>
        </p:nvSpPr>
        <p:spPr>
          <a:xfrm>
            <a:off x="1558097" y="2167642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F1108-CCE8-B647-A7C8-0D3B9D7DF367}"/>
              </a:ext>
            </a:extLst>
          </p:cNvPr>
          <p:cNvSpPr txBox="1"/>
          <p:nvPr/>
        </p:nvSpPr>
        <p:spPr>
          <a:xfrm>
            <a:off x="884572" y="2462813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8°C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94EFB-91C3-3449-BD1F-00B37CAB3715}"/>
              </a:ext>
            </a:extLst>
          </p:cNvPr>
          <p:cNvSpPr txBox="1"/>
          <p:nvPr/>
        </p:nvSpPr>
        <p:spPr>
          <a:xfrm>
            <a:off x="957523" y="388065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16°C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2D20F-E205-9C4D-80EC-5243DE60B4D2}"/>
              </a:ext>
            </a:extLst>
          </p:cNvPr>
          <p:cNvSpPr txBox="1"/>
          <p:nvPr/>
        </p:nvSpPr>
        <p:spPr>
          <a:xfrm>
            <a:off x="3447492" y="4674385"/>
            <a:ext cx="67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26 </a:t>
            </a:r>
            <a:r>
              <a:rPr lang="en-US" sz="1400" b="1" dirty="0" err="1"/>
              <a:t>psu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5314A-A630-D145-9503-26B42484D436}"/>
              </a:ext>
            </a:extLst>
          </p:cNvPr>
          <p:cNvSpPr txBox="1"/>
          <p:nvPr/>
        </p:nvSpPr>
        <p:spPr>
          <a:xfrm>
            <a:off x="1866446" y="4674385"/>
            <a:ext cx="67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32 </a:t>
            </a:r>
            <a:r>
              <a:rPr lang="en-US" sz="1400" b="1" dirty="0" err="1"/>
              <a:t>psu</a:t>
            </a:r>
            <a:endParaRPr lang="en-US" sz="1400" b="1" dirty="0"/>
          </a:p>
        </p:txBody>
      </p:sp>
      <p:pic>
        <p:nvPicPr>
          <p:cNvPr id="25" name="Graphic 24" descr="Fish">
            <a:extLst>
              <a:ext uri="{FF2B5EF4-FFF2-40B4-BE49-F238E27FC236}">
                <a16:creationId xmlns:a16="http://schemas.microsoft.com/office/drawing/2014/main" id="{5576A309-D28B-E84F-B782-792634CFB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846" y="2273677"/>
            <a:ext cx="457200" cy="457200"/>
          </a:xfrm>
          <a:prstGeom prst="rect">
            <a:avLst/>
          </a:prstGeom>
        </p:spPr>
      </p:pic>
      <p:pic>
        <p:nvPicPr>
          <p:cNvPr id="26" name="Graphic 25" descr="Fish">
            <a:extLst>
              <a:ext uri="{FF2B5EF4-FFF2-40B4-BE49-F238E27FC236}">
                <a16:creationId xmlns:a16="http://schemas.microsoft.com/office/drawing/2014/main" id="{7802F41E-C02E-CA43-B277-5F110F46F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1549" y="2560906"/>
            <a:ext cx="457200" cy="457200"/>
          </a:xfrm>
          <a:prstGeom prst="rect">
            <a:avLst/>
          </a:prstGeom>
        </p:spPr>
      </p:pic>
      <p:pic>
        <p:nvPicPr>
          <p:cNvPr id="27" name="Graphic 26" descr="Fish">
            <a:extLst>
              <a:ext uri="{FF2B5EF4-FFF2-40B4-BE49-F238E27FC236}">
                <a16:creationId xmlns:a16="http://schemas.microsoft.com/office/drawing/2014/main" id="{966F943F-7374-5045-BB4F-D22DCE7BF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0995" y="2338981"/>
            <a:ext cx="457200" cy="457200"/>
          </a:xfrm>
          <a:prstGeom prst="rect">
            <a:avLst/>
          </a:prstGeom>
        </p:spPr>
      </p:pic>
      <p:pic>
        <p:nvPicPr>
          <p:cNvPr id="28" name="Graphic 27" descr="Fish">
            <a:extLst>
              <a:ext uri="{FF2B5EF4-FFF2-40B4-BE49-F238E27FC236}">
                <a16:creationId xmlns:a16="http://schemas.microsoft.com/office/drawing/2014/main" id="{00F3556D-9C6F-5240-A740-7D7D411FC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5703" y="2770590"/>
            <a:ext cx="457200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F2E84F-7135-AF42-B18D-EB4B18F4D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298121" y="2995734"/>
            <a:ext cx="90967" cy="770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CFD0DA-462B-B148-95DF-0A1E92CA8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349365" y="2998078"/>
            <a:ext cx="90967" cy="770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3E5439-3537-534A-89D5-2F68D1743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876815" y="2778779"/>
            <a:ext cx="90967" cy="770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2E7FA06-833D-7542-AE17-253A1CB8A0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823202" y="2778778"/>
            <a:ext cx="90967" cy="770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9C8B4DC-C4D1-ED47-907B-F6B545125A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748150" y="2491548"/>
            <a:ext cx="90967" cy="770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875317B-89DE-3D47-8D06-9658DD61C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708363" y="2470168"/>
            <a:ext cx="90967" cy="7709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A95F13D-7C95-6D4F-9280-B8DBE0100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326626" y="2556618"/>
            <a:ext cx="90967" cy="7709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5C9145-CEBE-4F43-AED6-5D6422F22A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380237" y="2542871"/>
            <a:ext cx="90967" cy="770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C6DCEE8-164C-7E41-8290-D390D6E3E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168359">
            <a:off x="2025362" y="2204246"/>
            <a:ext cx="90967" cy="770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3055C9F-4D08-6D44-ADAD-8FAF9B129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2094443" y="3026297"/>
            <a:ext cx="90967" cy="7709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B3FA59A-59E4-B346-9673-1B59CE20FCE9}"/>
              </a:ext>
            </a:extLst>
          </p:cNvPr>
          <p:cNvSpPr txBox="1"/>
          <p:nvPr/>
        </p:nvSpPr>
        <p:spPr>
          <a:xfrm>
            <a:off x="392394" y="1340930"/>
            <a:ext cx="439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 fish/tank, 35 sea lice/fish, 4 tanks/treatment for 30 days</a:t>
            </a:r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354D4780-8A82-3947-BA48-A356BDD7A6F9}"/>
              </a:ext>
            </a:extLst>
          </p:cNvPr>
          <p:cNvSpPr/>
          <p:nvPr/>
        </p:nvSpPr>
        <p:spPr>
          <a:xfrm>
            <a:off x="5712311" y="3041565"/>
            <a:ext cx="785308" cy="511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0DC8DC-760F-E149-9631-1139CF695CD9}"/>
              </a:ext>
            </a:extLst>
          </p:cNvPr>
          <p:cNvSpPr txBox="1"/>
          <p:nvPr/>
        </p:nvSpPr>
        <p:spPr>
          <a:xfrm>
            <a:off x="6400719" y="1720094"/>
            <a:ext cx="2502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</a:t>
            </a:r>
            <a:r>
              <a:rPr lang="en-US" dirty="0"/>
              <a:t>educed-</a:t>
            </a:r>
            <a:r>
              <a:rPr lang="en-US" u="sng" dirty="0"/>
              <a:t>R</a:t>
            </a:r>
            <a:r>
              <a:rPr lang="en-US" dirty="0"/>
              <a:t>epresentation</a:t>
            </a:r>
          </a:p>
          <a:p>
            <a:r>
              <a:rPr lang="en-US" u="sng" dirty="0"/>
              <a:t>B</a:t>
            </a:r>
            <a:r>
              <a:rPr lang="en-US" dirty="0"/>
              <a:t>isulfite </a:t>
            </a:r>
            <a:r>
              <a:rPr lang="en-US" u="sng" dirty="0"/>
              <a:t>S</a:t>
            </a:r>
            <a:r>
              <a:rPr lang="en-US" dirty="0"/>
              <a:t>equencing</a:t>
            </a:r>
          </a:p>
        </p:txBody>
      </p:sp>
      <p:pic>
        <p:nvPicPr>
          <p:cNvPr id="3074" name="Picture 2" descr="Image result for bisulfite sequencing">
            <a:extLst>
              <a:ext uri="{FF2B5EF4-FFF2-40B4-BE49-F238E27FC236}">
                <a16:creationId xmlns:a16="http://schemas.microsoft.com/office/drawing/2014/main" id="{89CD3241-277D-4C46-A024-95DD5F45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94" y="2613813"/>
            <a:ext cx="2473166" cy="195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361F471-877F-F74A-8B02-DB8B3B194457}"/>
              </a:ext>
            </a:extLst>
          </p:cNvPr>
          <p:cNvSpPr txBox="1"/>
          <p:nvPr/>
        </p:nvSpPr>
        <p:spPr>
          <a:xfrm>
            <a:off x="7000481" y="2412987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MspI</a:t>
            </a:r>
            <a:r>
              <a:rPr lang="en-US" sz="1100" dirty="0"/>
              <a:t> +</a:t>
            </a:r>
            <a:r>
              <a:rPr lang="en-US" sz="1100" dirty="0" err="1"/>
              <a:t>Taq</a:t>
            </a:r>
            <a:r>
              <a:rPr lang="en-US" sz="1100" dirty="0"/>
              <a:t>αI digest</a:t>
            </a:r>
          </a:p>
        </p:txBody>
      </p:sp>
      <p:pic>
        <p:nvPicPr>
          <p:cNvPr id="110" name="Graphic 109" descr="Fish">
            <a:extLst>
              <a:ext uri="{FF2B5EF4-FFF2-40B4-BE49-F238E27FC236}">
                <a16:creationId xmlns:a16="http://schemas.microsoft.com/office/drawing/2014/main" id="{3D5604E3-114B-C041-9999-25F057091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004" y="2114416"/>
            <a:ext cx="457200" cy="457200"/>
          </a:xfrm>
          <a:prstGeom prst="rect">
            <a:avLst/>
          </a:prstGeom>
        </p:spPr>
      </p:pic>
      <p:pic>
        <p:nvPicPr>
          <p:cNvPr id="111" name="Graphic 110" descr="Fish">
            <a:extLst>
              <a:ext uri="{FF2B5EF4-FFF2-40B4-BE49-F238E27FC236}">
                <a16:creationId xmlns:a16="http://schemas.microsoft.com/office/drawing/2014/main" id="{3A9A2991-B920-AC4D-B102-41305A08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1016" y="2789690"/>
            <a:ext cx="457200" cy="457200"/>
          </a:xfrm>
          <a:prstGeom prst="rect">
            <a:avLst/>
          </a:prstGeom>
        </p:spPr>
      </p:pic>
      <p:pic>
        <p:nvPicPr>
          <p:cNvPr id="112" name="Graphic 111" descr="Fish">
            <a:extLst>
              <a:ext uri="{FF2B5EF4-FFF2-40B4-BE49-F238E27FC236}">
                <a16:creationId xmlns:a16="http://schemas.microsoft.com/office/drawing/2014/main" id="{44977B69-CA24-C849-AB71-FB400FF9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7558" y="2542038"/>
            <a:ext cx="457200" cy="4572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494A4D3-43C1-554D-A356-8A016E5230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2287016" y="2741289"/>
            <a:ext cx="90967" cy="77097"/>
          </a:xfrm>
          <a:prstGeom prst="rect">
            <a:avLst/>
          </a:prstGeom>
        </p:spPr>
      </p:pic>
      <p:pic>
        <p:nvPicPr>
          <p:cNvPr id="114" name="Graphic 113" descr="Fish">
            <a:extLst>
              <a:ext uri="{FF2B5EF4-FFF2-40B4-BE49-F238E27FC236}">
                <a16:creationId xmlns:a16="http://schemas.microsoft.com/office/drawing/2014/main" id="{7610D2F9-5BB2-AC40-B9CF-56094FF7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0842" y="2072825"/>
            <a:ext cx="457200" cy="4572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F2C82B1-D958-384A-85D3-68A314EB99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2412782" y="2751547"/>
            <a:ext cx="90967" cy="770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6059D108-6D13-DF4E-8AE9-9F0FAF5669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7667444">
            <a:off x="2456406" y="2761620"/>
            <a:ext cx="90967" cy="7709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2265C67-0220-654F-B5C4-22240548E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2156502" y="2359363"/>
            <a:ext cx="90967" cy="7709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927A505-3E1F-294C-97F0-9BD470EF8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2194496" y="2352597"/>
            <a:ext cx="90967" cy="7709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466440D-7721-264F-A461-7372970D32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1626977" y="2272475"/>
            <a:ext cx="90967" cy="7709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D62CDC5-ED46-1E4B-AE01-55E12D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758288">
            <a:off x="2096565" y="2539834"/>
            <a:ext cx="90967" cy="7709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8911B7A-CF4E-6947-9602-ECE3D2C4B5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1667331" y="2282883"/>
            <a:ext cx="90967" cy="7709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E21F0AD-37ED-B34B-8172-89A950BED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1637400" y="2996062"/>
            <a:ext cx="90967" cy="7709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2A725B1-C1A5-EA4E-AC28-C96BEF423B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1673774" y="3010409"/>
            <a:ext cx="90967" cy="7709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C3600-F915-0343-AD23-B64931862E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590985">
            <a:off x="1645574" y="2615557"/>
            <a:ext cx="90967" cy="77097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D6638BC8-6690-EF4C-9E3E-59653D47CD89}"/>
              </a:ext>
            </a:extLst>
          </p:cNvPr>
          <p:cNvSpPr/>
          <p:nvPr/>
        </p:nvSpPr>
        <p:spPr>
          <a:xfrm>
            <a:off x="3223020" y="2153592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 descr="Fish">
            <a:extLst>
              <a:ext uri="{FF2B5EF4-FFF2-40B4-BE49-F238E27FC236}">
                <a16:creationId xmlns:a16="http://schemas.microsoft.com/office/drawing/2014/main" id="{F00C8E61-D813-AA46-8344-DF3875DD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2769" y="2259627"/>
            <a:ext cx="457200" cy="457200"/>
          </a:xfrm>
          <a:prstGeom prst="rect">
            <a:avLst/>
          </a:prstGeom>
        </p:spPr>
      </p:pic>
      <p:pic>
        <p:nvPicPr>
          <p:cNvPr id="129" name="Graphic 128" descr="Fish">
            <a:extLst>
              <a:ext uri="{FF2B5EF4-FFF2-40B4-BE49-F238E27FC236}">
                <a16:creationId xmlns:a16="http://schemas.microsoft.com/office/drawing/2014/main" id="{C9F89699-3627-0744-BB25-3E2BE27C8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6472" y="2546856"/>
            <a:ext cx="457200" cy="457200"/>
          </a:xfrm>
          <a:prstGeom prst="rect">
            <a:avLst/>
          </a:prstGeom>
        </p:spPr>
      </p:pic>
      <p:pic>
        <p:nvPicPr>
          <p:cNvPr id="130" name="Graphic 129" descr="Fish">
            <a:extLst>
              <a:ext uri="{FF2B5EF4-FFF2-40B4-BE49-F238E27FC236}">
                <a16:creationId xmlns:a16="http://schemas.microsoft.com/office/drawing/2014/main" id="{443FA8A7-64EC-4849-9F47-78EE5A0E6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918" y="2324931"/>
            <a:ext cx="457200" cy="457200"/>
          </a:xfrm>
          <a:prstGeom prst="rect">
            <a:avLst/>
          </a:prstGeom>
        </p:spPr>
      </p:pic>
      <p:pic>
        <p:nvPicPr>
          <p:cNvPr id="131" name="Graphic 130" descr="Fish">
            <a:extLst>
              <a:ext uri="{FF2B5EF4-FFF2-40B4-BE49-F238E27FC236}">
                <a16:creationId xmlns:a16="http://schemas.microsoft.com/office/drawing/2014/main" id="{1AF38A12-F1EC-B74A-9A2F-68855A702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0626" y="2756540"/>
            <a:ext cx="457200" cy="4572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82CE800-E67D-C142-BF25-B9B97D47F5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963044" y="2981684"/>
            <a:ext cx="90967" cy="7709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58BE854-4C86-9546-906F-37DD34C2E2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4014288" y="2984028"/>
            <a:ext cx="90967" cy="7709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CE3CD94B-9987-9746-8477-2B23084FAF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541738" y="2764729"/>
            <a:ext cx="90967" cy="7709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CC1E103E-972E-6440-A02F-4BFCE3876F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3488125" y="2764728"/>
            <a:ext cx="90967" cy="77097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C765DA7A-9422-904E-8853-F7FE42593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3413073" y="2477498"/>
            <a:ext cx="90967" cy="7709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178CDFA-404E-3A40-9EFC-6055DFA3FF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3373286" y="2456118"/>
            <a:ext cx="90967" cy="7709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592725E-67D8-9440-8D0E-024B1D726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991549" y="2542568"/>
            <a:ext cx="90967" cy="7709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30634056-AAE1-2346-963C-1C85922665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4045160" y="2528821"/>
            <a:ext cx="90967" cy="7709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195133A-857B-144B-B244-5D5456C2E9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168359">
            <a:off x="3690285" y="2190196"/>
            <a:ext cx="90967" cy="77097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CFFA3D0-99A1-8D44-AE92-D6EE7B8EE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3759366" y="3012247"/>
            <a:ext cx="90967" cy="77097"/>
          </a:xfrm>
          <a:prstGeom prst="rect">
            <a:avLst/>
          </a:prstGeom>
        </p:spPr>
      </p:pic>
      <p:pic>
        <p:nvPicPr>
          <p:cNvPr id="142" name="Graphic 141" descr="Fish">
            <a:extLst>
              <a:ext uri="{FF2B5EF4-FFF2-40B4-BE49-F238E27FC236}">
                <a16:creationId xmlns:a16="http://schemas.microsoft.com/office/drawing/2014/main" id="{98B8C878-6175-F94C-BB92-A15E9DB7D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9927" y="2100366"/>
            <a:ext cx="457200" cy="457200"/>
          </a:xfrm>
          <a:prstGeom prst="rect">
            <a:avLst/>
          </a:prstGeom>
        </p:spPr>
      </p:pic>
      <p:pic>
        <p:nvPicPr>
          <p:cNvPr id="143" name="Graphic 142" descr="Fish">
            <a:extLst>
              <a:ext uri="{FF2B5EF4-FFF2-40B4-BE49-F238E27FC236}">
                <a16:creationId xmlns:a16="http://schemas.microsoft.com/office/drawing/2014/main" id="{65F7C386-AFF1-6C4B-8707-432A2CAED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5939" y="2775640"/>
            <a:ext cx="457200" cy="457200"/>
          </a:xfrm>
          <a:prstGeom prst="rect">
            <a:avLst/>
          </a:prstGeom>
        </p:spPr>
      </p:pic>
      <p:pic>
        <p:nvPicPr>
          <p:cNvPr id="144" name="Graphic 143" descr="Fish">
            <a:extLst>
              <a:ext uri="{FF2B5EF4-FFF2-40B4-BE49-F238E27FC236}">
                <a16:creationId xmlns:a16="http://schemas.microsoft.com/office/drawing/2014/main" id="{3F3ED949-49EF-064D-A45D-495017A0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481" y="2527988"/>
            <a:ext cx="457200" cy="4572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C8F1D5A-6E26-BE43-9BF5-A73AC5766B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3951939" y="2727239"/>
            <a:ext cx="90967" cy="77097"/>
          </a:xfrm>
          <a:prstGeom prst="rect">
            <a:avLst/>
          </a:prstGeom>
        </p:spPr>
      </p:pic>
      <p:pic>
        <p:nvPicPr>
          <p:cNvPr id="146" name="Graphic 145" descr="Fish">
            <a:extLst>
              <a:ext uri="{FF2B5EF4-FFF2-40B4-BE49-F238E27FC236}">
                <a16:creationId xmlns:a16="http://schemas.microsoft.com/office/drawing/2014/main" id="{2EDC5A6B-C1C5-1340-B2A3-B3E0EF3A3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5765" y="2058775"/>
            <a:ext cx="457200" cy="457200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6695088-F4A8-DA41-BB2A-4079104ADF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4077705" y="2737497"/>
            <a:ext cx="90967" cy="7709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705BEA2-ECCC-4647-96D8-686746C67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7667444">
            <a:off x="4121329" y="2747570"/>
            <a:ext cx="90967" cy="7709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A383849-EEFA-F44C-BDF3-A42ED041B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3821425" y="2345313"/>
            <a:ext cx="90967" cy="7709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EA13E06-04FC-E64B-A46C-5BEFBC589D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3859419" y="2338547"/>
            <a:ext cx="90967" cy="7709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B05C15A0-852C-AC40-96F3-3DA45C07B6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3291900" y="2258425"/>
            <a:ext cx="90967" cy="7709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3234B704-AC8F-E540-9E83-2EA8944B05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758288">
            <a:off x="3761488" y="2525784"/>
            <a:ext cx="90967" cy="7709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A1246B6B-4070-A54E-952E-D33EFF21A2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3332254" y="2268833"/>
            <a:ext cx="90967" cy="7709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FD226761-5846-3645-954A-EF6CE2B934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3302323" y="2982012"/>
            <a:ext cx="90967" cy="77097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9F20AC4-ABE7-2741-A36A-E795DF1CE9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3338697" y="2996359"/>
            <a:ext cx="90967" cy="7709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C8F1262-1853-F040-A8C6-EF4F080E36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590985">
            <a:off x="3310497" y="2601507"/>
            <a:ext cx="90967" cy="77097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A20B97F-2664-0341-92B0-17129AD2D177}"/>
              </a:ext>
            </a:extLst>
          </p:cNvPr>
          <p:cNvSpPr/>
          <p:nvPr/>
        </p:nvSpPr>
        <p:spPr>
          <a:xfrm>
            <a:off x="3228476" y="3511330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Graphic 157" descr="Fish">
            <a:extLst>
              <a:ext uri="{FF2B5EF4-FFF2-40B4-BE49-F238E27FC236}">
                <a16:creationId xmlns:a16="http://schemas.microsoft.com/office/drawing/2014/main" id="{1B9F07A6-8590-F643-983E-F410C1E80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8225" y="3617365"/>
            <a:ext cx="457200" cy="457200"/>
          </a:xfrm>
          <a:prstGeom prst="rect">
            <a:avLst/>
          </a:prstGeom>
        </p:spPr>
      </p:pic>
      <p:pic>
        <p:nvPicPr>
          <p:cNvPr id="159" name="Graphic 158" descr="Fish">
            <a:extLst>
              <a:ext uri="{FF2B5EF4-FFF2-40B4-BE49-F238E27FC236}">
                <a16:creationId xmlns:a16="http://schemas.microsoft.com/office/drawing/2014/main" id="{3079218B-7BE3-084D-AEAB-D35C36FD2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1928" y="3904594"/>
            <a:ext cx="457200" cy="457200"/>
          </a:xfrm>
          <a:prstGeom prst="rect">
            <a:avLst/>
          </a:prstGeom>
        </p:spPr>
      </p:pic>
      <p:pic>
        <p:nvPicPr>
          <p:cNvPr id="160" name="Graphic 159" descr="Fish">
            <a:extLst>
              <a:ext uri="{FF2B5EF4-FFF2-40B4-BE49-F238E27FC236}">
                <a16:creationId xmlns:a16="http://schemas.microsoft.com/office/drawing/2014/main" id="{2D096765-7A7A-7A46-A600-CA190B31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1374" y="3682669"/>
            <a:ext cx="457200" cy="457200"/>
          </a:xfrm>
          <a:prstGeom prst="rect">
            <a:avLst/>
          </a:prstGeom>
        </p:spPr>
      </p:pic>
      <p:pic>
        <p:nvPicPr>
          <p:cNvPr id="161" name="Graphic 160" descr="Fish">
            <a:extLst>
              <a:ext uri="{FF2B5EF4-FFF2-40B4-BE49-F238E27FC236}">
                <a16:creationId xmlns:a16="http://schemas.microsoft.com/office/drawing/2014/main" id="{2502BCB6-36BC-434E-8BAE-DEFCA6BC0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6082" y="4114278"/>
            <a:ext cx="457200" cy="4572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D4ADE8F0-5BD8-4F4E-B1D2-E252FDD18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968500" y="4339422"/>
            <a:ext cx="90967" cy="77097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87D7241D-6C23-E349-845F-EEE472430C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4019744" y="4341766"/>
            <a:ext cx="90967" cy="77097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A8286625-5150-1A40-856F-CF5906173A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547194" y="4122467"/>
            <a:ext cx="90967" cy="7709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D79F5805-2958-AA4A-AA47-3C2DD21238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3493581" y="4122466"/>
            <a:ext cx="90967" cy="77097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07826BB-D0C1-E84C-9798-9F0B75AAD6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3418529" y="3835236"/>
            <a:ext cx="90967" cy="77097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A0BBCA74-E512-7647-977F-BB09EE0B09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3378742" y="3813856"/>
            <a:ext cx="90967" cy="77097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DE67B09-30F9-6C44-B245-3295D0FD5E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3997005" y="3900306"/>
            <a:ext cx="90967" cy="77097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8EA9043-D0D4-D942-ABC9-DF4080B135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4050616" y="3886559"/>
            <a:ext cx="90967" cy="7709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54D5DC5E-2521-8240-A736-329995DE25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168359">
            <a:off x="3695741" y="3547934"/>
            <a:ext cx="90967" cy="7709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B665474-4659-DE4A-B525-D08BA91091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3764822" y="4369985"/>
            <a:ext cx="90967" cy="77097"/>
          </a:xfrm>
          <a:prstGeom prst="rect">
            <a:avLst/>
          </a:prstGeom>
        </p:spPr>
      </p:pic>
      <p:pic>
        <p:nvPicPr>
          <p:cNvPr id="172" name="Graphic 171" descr="Fish">
            <a:extLst>
              <a:ext uri="{FF2B5EF4-FFF2-40B4-BE49-F238E27FC236}">
                <a16:creationId xmlns:a16="http://schemas.microsoft.com/office/drawing/2014/main" id="{5A60D629-0830-C942-B2C2-4939AD58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5383" y="3458104"/>
            <a:ext cx="457200" cy="457200"/>
          </a:xfrm>
          <a:prstGeom prst="rect">
            <a:avLst/>
          </a:prstGeom>
        </p:spPr>
      </p:pic>
      <p:pic>
        <p:nvPicPr>
          <p:cNvPr id="173" name="Graphic 172" descr="Fish">
            <a:extLst>
              <a:ext uri="{FF2B5EF4-FFF2-40B4-BE49-F238E27FC236}">
                <a16:creationId xmlns:a16="http://schemas.microsoft.com/office/drawing/2014/main" id="{51EE7888-66AE-474B-9FBB-8AF507460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395" y="4133378"/>
            <a:ext cx="457200" cy="457200"/>
          </a:xfrm>
          <a:prstGeom prst="rect">
            <a:avLst/>
          </a:prstGeom>
        </p:spPr>
      </p:pic>
      <p:pic>
        <p:nvPicPr>
          <p:cNvPr id="174" name="Graphic 173" descr="Fish">
            <a:extLst>
              <a:ext uri="{FF2B5EF4-FFF2-40B4-BE49-F238E27FC236}">
                <a16:creationId xmlns:a16="http://schemas.microsoft.com/office/drawing/2014/main" id="{F4ABA653-5F5D-674C-B59C-5F4196377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7937" y="3885726"/>
            <a:ext cx="457200" cy="4572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70CAFC5-5C42-A745-80E9-2A78DC00FF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3957395" y="4084977"/>
            <a:ext cx="90967" cy="77097"/>
          </a:xfrm>
          <a:prstGeom prst="rect">
            <a:avLst/>
          </a:prstGeom>
        </p:spPr>
      </p:pic>
      <p:pic>
        <p:nvPicPr>
          <p:cNvPr id="176" name="Graphic 175" descr="Fish">
            <a:extLst>
              <a:ext uri="{FF2B5EF4-FFF2-40B4-BE49-F238E27FC236}">
                <a16:creationId xmlns:a16="http://schemas.microsoft.com/office/drawing/2014/main" id="{36D0CDA8-5C5A-114C-971F-84F056A32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221" y="3416513"/>
            <a:ext cx="457200" cy="4572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6FA24FB3-2502-E94D-8304-6912366183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4083161" y="4095235"/>
            <a:ext cx="90967" cy="77097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39FAE9E2-7D5B-FE43-8E95-DFC3FC724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7667444">
            <a:off x="4126785" y="4105308"/>
            <a:ext cx="90967" cy="77097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FBB9E8D5-2AFD-EB4C-807F-DCD2303CF5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3826881" y="3703051"/>
            <a:ext cx="90967" cy="7709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CF996D11-36DF-0546-8B55-DA1306798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3864875" y="3696285"/>
            <a:ext cx="90967" cy="7709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249BD5A-1922-E34E-93B6-7D0B140A65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3297356" y="3616163"/>
            <a:ext cx="90967" cy="77097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FBA00A2-A704-4C41-BBCF-327FF52BF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758288">
            <a:off x="3766944" y="3883522"/>
            <a:ext cx="90967" cy="77097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C2D8EAE6-8139-8141-A501-7C2FC654A9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3337710" y="3626571"/>
            <a:ext cx="90967" cy="7709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819C0B45-1970-FE4F-AA2A-B3620507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3307779" y="4339750"/>
            <a:ext cx="90967" cy="77097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6418B7A-FE1E-254E-B802-033C9BD61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3344153" y="4354097"/>
            <a:ext cx="90967" cy="77097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122EFEA8-4F98-6F49-B762-A44E750C5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590985">
            <a:off x="3315953" y="3959245"/>
            <a:ext cx="90967" cy="77097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AD3648EF-F3EB-4F47-902F-069F45D34073}"/>
              </a:ext>
            </a:extLst>
          </p:cNvPr>
          <p:cNvSpPr/>
          <p:nvPr/>
        </p:nvSpPr>
        <p:spPr>
          <a:xfrm>
            <a:off x="1554282" y="3516080"/>
            <a:ext cx="1291590" cy="10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Graphic 187" descr="Fish">
            <a:extLst>
              <a:ext uri="{FF2B5EF4-FFF2-40B4-BE49-F238E27FC236}">
                <a16:creationId xmlns:a16="http://schemas.microsoft.com/office/drawing/2014/main" id="{EDF3478E-1B2F-1048-ACF3-25F8F635B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031" y="3622115"/>
            <a:ext cx="457200" cy="457200"/>
          </a:xfrm>
          <a:prstGeom prst="rect">
            <a:avLst/>
          </a:prstGeom>
        </p:spPr>
      </p:pic>
      <p:pic>
        <p:nvPicPr>
          <p:cNvPr id="189" name="Graphic 188" descr="Fish">
            <a:extLst>
              <a:ext uri="{FF2B5EF4-FFF2-40B4-BE49-F238E27FC236}">
                <a16:creationId xmlns:a16="http://schemas.microsoft.com/office/drawing/2014/main" id="{81AE025C-DF13-8844-9072-7ED9BF72B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734" y="3909344"/>
            <a:ext cx="457200" cy="457200"/>
          </a:xfrm>
          <a:prstGeom prst="rect">
            <a:avLst/>
          </a:prstGeom>
        </p:spPr>
      </p:pic>
      <p:pic>
        <p:nvPicPr>
          <p:cNvPr id="190" name="Graphic 189" descr="Fish">
            <a:extLst>
              <a:ext uri="{FF2B5EF4-FFF2-40B4-BE49-F238E27FC236}">
                <a16:creationId xmlns:a16="http://schemas.microsoft.com/office/drawing/2014/main" id="{B892758A-A671-C74E-AB98-DD45DF1B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7180" y="3687419"/>
            <a:ext cx="457200" cy="457200"/>
          </a:xfrm>
          <a:prstGeom prst="rect">
            <a:avLst/>
          </a:prstGeom>
        </p:spPr>
      </p:pic>
      <p:pic>
        <p:nvPicPr>
          <p:cNvPr id="191" name="Graphic 190" descr="Fish">
            <a:extLst>
              <a:ext uri="{FF2B5EF4-FFF2-40B4-BE49-F238E27FC236}">
                <a16:creationId xmlns:a16="http://schemas.microsoft.com/office/drawing/2014/main" id="{89FC9F08-4936-0E4A-BBD6-0458BF2AC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1888" y="4119028"/>
            <a:ext cx="457200" cy="4572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5D865895-D6A5-6C4E-95E1-6ECE9691A6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294306" y="4344172"/>
            <a:ext cx="90967" cy="77097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F309577-6540-1948-8869-281C008268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345550" y="4346516"/>
            <a:ext cx="90967" cy="77097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84CA99B4-ED8B-9046-862C-5444AF775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1873000" y="4127217"/>
            <a:ext cx="90967" cy="77097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BFC171F-4046-4649-AF63-D391781CA6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819387" y="4127216"/>
            <a:ext cx="90967" cy="77097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E9304EEA-03A6-3C4C-BEE0-886EFEF737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744335" y="3839986"/>
            <a:ext cx="90967" cy="77097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10DE7405-FBC6-DB4F-A84B-0C82852F3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6360991">
            <a:off x="1704548" y="3818606"/>
            <a:ext cx="90967" cy="7709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8CC68E49-C5B1-AC44-BE20-B1C020EE5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322811" y="3905056"/>
            <a:ext cx="90967" cy="77097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2751B68-B997-B245-A2E7-A360EDFCE2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773706">
            <a:off x="2376422" y="3891309"/>
            <a:ext cx="90967" cy="77097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78445841-A622-5645-A27E-6D6A874585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168359">
            <a:off x="2021547" y="3552684"/>
            <a:ext cx="90967" cy="77097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4DEAA6C-BCDA-864C-A965-03D1F568D0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8257151">
            <a:off x="2090628" y="4374735"/>
            <a:ext cx="90967" cy="77097"/>
          </a:xfrm>
          <a:prstGeom prst="rect">
            <a:avLst/>
          </a:prstGeom>
        </p:spPr>
      </p:pic>
      <p:pic>
        <p:nvPicPr>
          <p:cNvPr id="202" name="Graphic 201" descr="Fish">
            <a:extLst>
              <a:ext uri="{FF2B5EF4-FFF2-40B4-BE49-F238E27FC236}">
                <a16:creationId xmlns:a16="http://schemas.microsoft.com/office/drawing/2014/main" id="{1C2982A6-C904-C448-8DB7-04B9D39D1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1189" y="3462854"/>
            <a:ext cx="457200" cy="457200"/>
          </a:xfrm>
          <a:prstGeom prst="rect">
            <a:avLst/>
          </a:prstGeom>
        </p:spPr>
      </p:pic>
      <p:pic>
        <p:nvPicPr>
          <p:cNvPr id="203" name="Graphic 202" descr="Fish">
            <a:extLst>
              <a:ext uri="{FF2B5EF4-FFF2-40B4-BE49-F238E27FC236}">
                <a16:creationId xmlns:a16="http://schemas.microsoft.com/office/drawing/2014/main" id="{7273AE03-9A45-D549-B3FC-00F72CD94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201" y="4138128"/>
            <a:ext cx="457200" cy="457200"/>
          </a:xfrm>
          <a:prstGeom prst="rect">
            <a:avLst/>
          </a:prstGeom>
        </p:spPr>
      </p:pic>
      <p:pic>
        <p:nvPicPr>
          <p:cNvPr id="204" name="Graphic 203" descr="Fish">
            <a:extLst>
              <a:ext uri="{FF2B5EF4-FFF2-40B4-BE49-F238E27FC236}">
                <a16:creationId xmlns:a16="http://schemas.microsoft.com/office/drawing/2014/main" id="{E96AA224-B96C-4E46-9794-0F6DA4409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743" y="3890476"/>
            <a:ext cx="457200" cy="4572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E0408B53-79E1-B040-A33F-D8CC6B97E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750993">
            <a:off x="2283201" y="4089727"/>
            <a:ext cx="90967" cy="77097"/>
          </a:xfrm>
          <a:prstGeom prst="rect">
            <a:avLst/>
          </a:prstGeom>
        </p:spPr>
      </p:pic>
      <p:pic>
        <p:nvPicPr>
          <p:cNvPr id="206" name="Graphic 205" descr="Fish">
            <a:extLst>
              <a:ext uri="{FF2B5EF4-FFF2-40B4-BE49-F238E27FC236}">
                <a16:creationId xmlns:a16="http://schemas.microsoft.com/office/drawing/2014/main" id="{A30810B4-1517-6C45-8510-7F3138E2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027" y="3421263"/>
            <a:ext cx="457200" cy="4572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6C1BF337-6721-BB42-8196-00825D5083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2408967" y="4099985"/>
            <a:ext cx="90967" cy="77097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39EAB1F3-51BE-1E42-8C1C-3CFD44527A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7667444">
            <a:off x="2452591" y="4110058"/>
            <a:ext cx="90967" cy="77097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E5BB9F9E-2E5E-7448-BFA2-5B4138961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2152687" y="3707801"/>
            <a:ext cx="90967" cy="77097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1E8F7BA5-CC9B-9F40-85BA-DB807705A9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2190681" y="3701035"/>
            <a:ext cx="90967" cy="77097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AE45E63D-900B-3D4B-861C-0D43A5B6FC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5895154">
            <a:off x="1623162" y="3620913"/>
            <a:ext cx="90967" cy="77097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137A6B94-DEF8-6847-9984-DBFE91CCE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20758288">
            <a:off x="2092750" y="3888272"/>
            <a:ext cx="90967" cy="77097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F0E053F1-C687-CF4E-B37C-6BBAE28E76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1663516" y="3631321"/>
            <a:ext cx="90967" cy="7709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025115A8-F3B0-DD49-B76F-B8E46532F3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1633585" y="4344500"/>
            <a:ext cx="90967" cy="77097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9813BFD-91AF-7A41-AFA1-112457140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4838133">
            <a:off x="1669959" y="4358847"/>
            <a:ext cx="90967" cy="77097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9D5DA633-4C78-4545-8DD9-7E0C986766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703" b="23499" l="35718" r="44866"/>
                    </a14:imgEffect>
                  </a14:imgLayer>
                </a14:imgProps>
              </a:ext>
            </a:extLst>
          </a:blip>
          <a:srcRect l="34575" t="15854" r="53990" b="75651"/>
          <a:stretch/>
        </p:blipFill>
        <p:spPr>
          <a:xfrm rot="19590985">
            <a:off x="1641759" y="3963995"/>
            <a:ext cx="90967" cy="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8576-FCDF-B044-8770-9DDBB74E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DMR:  </a:t>
            </a:r>
            <a:r>
              <a:rPr lang="en-US" sz="3600" u="sng" dirty="0"/>
              <a:t>D</a:t>
            </a:r>
            <a:r>
              <a:rPr lang="en-US" sz="3600" dirty="0"/>
              <a:t>ifferentially </a:t>
            </a:r>
            <a:r>
              <a:rPr lang="en-US" sz="3600" u="sng" dirty="0"/>
              <a:t>m</a:t>
            </a:r>
            <a:r>
              <a:rPr lang="en-US" sz="3600" dirty="0"/>
              <a:t>ethylated </a:t>
            </a:r>
            <a:r>
              <a:rPr lang="en-US" sz="3600" u="sng" dirty="0"/>
              <a:t>r</a:t>
            </a:r>
            <a:r>
              <a:rPr lang="en-US" sz="3600" dirty="0"/>
              <a:t>egion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BA00-84E2-874A-9BC6-456ABEAC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8016"/>
            <a:ext cx="3585410" cy="3875484"/>
          </a:xfrm>
        </p:spPr>
        <p:txBody>
          <a:bodyPr>
            <a:normAutofit/>
          </a:bodyPr>
          <a:lstStyle/>
          <a:p>
            <a:pPr marL="342900" lvl="1" indent="0">
              <a:spcAft>
                <a:spcPts val="1200"/>
              </a:spcAft>
              <a:buNone/>
            </a:pPr>
            <a:r>
              <a:rPr lang="en-US" sz="2400" dirty="0"/>
              <a:t>A 10 - 300bp region containing at least 3 </a:t>
            </a:r>
            <a:r>
              <a:rPr lang="en-US" sz="2400" dirty="0" err="1"/>
              <a:t>CpGs</a:t>
            </a:r>
            <a:r>
              <a:rPr lang="en-US" sz="2400" dirty="0"/>
              <a:t> with 5x coverage in ¾ individuals per group that are: </a:t>
            </a:r>
          </a:p>
          <a:p>
            <a:pPr marL="6858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dirty="0"/>
              <a:t>significantly differentially methylated from expected genetic origins of methylation variation</a:t>
            </a:r>
          </a:p>
          <a:p>
            <a:pPr marL="6858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dirty="0"/>
              <a:t>significantly differentially methylated across experimental groups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D3F6B3-0528-1041-A7C4-26E4FB79C792}"/>
              </a:ext>
            </a:extLst>
          </p:cNvPr>
          <p:cNvGrpSpPr/>
          <p:nvPr/>
        </p:nvGrpSpPr>
        <p:grpSpPr>
          <a:xfrm>
            <a:off x="4793333" y="1080440"/>
            <a:ext cx="2863369" cy="3923676"/>
            <a:chOff x="4126906" y="1111436"/>
            <a:chExt cx="2863369" cy="39236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946469-BE4F-1441-81DC-F2723C0A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6906" y="1111436"/>
              <a:ext cx="2863369" cy="39236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390D57-36AA-2247-92AA-0893A1C503FE}"/>
                </a:ext>
              </a:extLst>
            </p:cNvPr>
            <p:cNvSpPr/>
            <p:nvPr/>
          </p:nvSpPr>
          <p:spPr>
            <a:xfrm>
              <a:off x="4163117" y="4018007"/>
              <a:ext cx="1026539" cy="181720"/>
            </a:xfrm>
            <a:prstGeom prst="rect">
              <a:avLst/>
            </a:prstGeom>
            <a:solidFill>
              <a:srgbClr val="A4F7FF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99D35-241C-6741-8D1D-E0D25C85469B}"/>
                </a:ext>
              </a:extLst>
            </p:cNvPr>
            <p:cNvSpPr/>
            <p:nvPr/>
          </p:nvSpPr>
          <p:spPr>
            <a:xfrm>
              <a:off x="4170285" y="4274479"/>
              <a:ext cx="1026539" cy="181720"/>
            </a:xfrm>
            <a:prstGeom prst="rect">
              <a:avLst/>
            </a:prstGeom>
            <a:solidFill>
              <a:srgbClr val="FFCDF6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A2D927-9BB7-BA40-8FD3-C94714D21642}"/>
                </a:ext>
              </a:extLst>
            </p:cNvPr>
            <p:cNvSpPr/>
            <p:nvPr/>
          </p:nvSpPr>
          <p:spPr>
            <a:xfrm>
              <a:off x="4163118" y="3058075"/>
              <a:ext cx="1026539" cy="409798"/>
            </a:xfrm>
            <a:prstGeom prst="rect">
              <a:avLst/>
            </a:prstGeom>
            <a:solidFill>
              <a:srgbClr val="00676C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2A5D6-664D-0946-B873-785CC63E2EFB}"/>
                </a:ext>
              </a:extLst>
            </p:cNvPr>
            <p:cNvSpPr/>
            <p:nvPr/>
          </p:nvSpPr>
          <p:spPr>
            <a:xfrm>
              <a:off x="4163118" y="2072077"/>
              <a:ext cx="1026539" cy="409798"/>
            </a:xfrm>
            <a:prstGeom prst="rect">
              <a:avLst/>
            </a:prstGeom>
            <a:solidFill>
              <a:srgbClr val="00CFD9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3EBC98-D580-7E46-B1A7-E04C3E27A7B4}"/>
                </a:ext>
              </a:extLst>
            </p:cNvPr>
            <p:cNvSpPr/>
            <p:nvPr/>
          </p:nvSpPr>
          <p:spPr>
            <a:xfrm>
              <a:off x="4163305" y="3547660"/>
              <a:ext cx="1026539" cy="409798"/>
            </a:xfrm>
            <a:prstGeom prst="rect">
              <a:avLst/>
            </a:prstGeom>
            <a:solidFill>
              <a:srgbClr val="B24CA8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D9D0A2-782B-6946-B75E-FD99590E9359}"/>
                </a:ext>
              </a:extLst>
            </p:cNvPr>
            <p:cNvSpPr/>
            <p:nvPr/>
          </p:nvSpPr>
          <p:spPr>
            <a:xfrm>
              <a:off x="4161233" y="2560549"/>
              <a:ext cx="1026539" cy="409798"/>
            </a:xfrm>
            <a:prstGeom prst="rect">
              <a:avLst/>
            </a:prstGeom>
            <a:solidFill>
              <a:srgbClr val="FF98DB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D4809B-59FB-D448-95B4-4CBAEACE044A}"/>
              </a:ext>
            </a:extLst>
          </p:cNvPr>
          <p:cNvSpPr txBox="1"/>
          <p:nvPr/>
        </p:nvSpPr>
        <p:spPr>
          <a:xfrm>
            <a:off x="4076052" y="2314462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26 PSU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E039F-8FB7-814C-A4D3-8BF1988254EB}"/>
              </a:ext>
            </a:extLst>
          </p:cNvPr>
          <p:cNvSpPr txBox="1"/>
          <p:nvPr/>
        </p:nvSpPr>
        <p:spPr>
          <a:xfrm>
            <a:off x="4096816" y="3334234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32 PSU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439CC-4DF6-5942-8AD5-DF6107664D89}"/>
              </a:ext>
            </a:extLst>
          </p:cNvPr>
          <p:cNvSpPr txBox="1"/>
          <p:nvPr/>
        </p:nvSpPr>
        <p:spPr>
          <a:xfrm>
            <a:off x="3957848" y="3998773"/>
            <a:ext cx="9573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26 PSU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(no sea lice)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5ED61-6A9C-9742-BC55-B7A4B6DD0F98}"/>
              </a:ext>
            </a:extLst>
          </p:cNvPr>
          <p:cNvSpPr/>
          <p:nvPr/>
        </p:nvSpPr>
        <p:spPr>
          <a:xfrm>
            <a:off x="4024188" y="1980446"/>
            <a:ext cx="3725906" cy="9718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381C9E-BD70-784C-BB03-D44EBEE4F1CA}"/>
              </a:ext>
            </a:extLst>
          </p:cNvPr>
          <p:cNvSpPr/>
          <p:nvPr/>
        </p:nvSpPr>
        <p:spPr>
          <a:xfrm>
            <a:off x="4024188" y="2988227"/>
            <a:ext cx="3725906" cy="938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BB869-5537-164B-9F82-CFF9AE0C3DED}"/>
              </a:ext>
            </a:extLst>
          </p:cNvPr>
          <p:cNvSpPr/>
          <p:nvPr/>
        </p:nvSpPr>
        <p:spPr>
          <a:xfrm>
            <a:off x="4024187" y="3967767"/>
            <a:ext cx="3725906" cy="579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1A4B4-DBD9-124D-AB55-CD64ACDA4C95}"/>
              </a:ext>
            </a:extLst>
          </p:cNvPr>
          <p:cNvSpPr txBox="1"/>
          <p:nvPr/>
        </p:nvSpPr>
        <p:spPr>
          <a:xfrm>
            <a:off x="7799385" y="1897289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Blue = # </a:t>
            </a:r>
            <a:r>
              <a:rPr lang="en-US" sz="1200" dirty="0" err="1"/>
              <a:t>mCpGs</a:t>
            </a:r>
            <a:r>
              <a:rPr lang="en-US" sz="1200" dirty="0"/>
              <a:t> </a:t>
            </a:r>
          </a:p>
          <a:p>
            <a:r>
              <a:rPr lang="en-US" sz="1200" dirty="0"/>
              <a:t>Red = # </a:t>
            </a:r>
            <a:r>
              <a:rPr lang="en-US" sz="1200" dirty="0" err="1"/>
              <a:t>CpGs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143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5C8AD49-4C25-3644-A2A3-6B2217C6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1" r="19970" b="8949"/>
          <a:stretch/>
        </p:blipFill>
        <p:spPr>
          <a:xfrm>
            <a:off x="210886" y="882730"/>
            <a:ext cx="3759168" cy="42086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422445" y="719414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600235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1878713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506076" y="101009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2251350" y="9964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salinity on methylation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A7A5CC-DEFF-9040-AAC4-8F630B9D8117}"/>
              </a:ext>
            </a:extLst>
          </p:cNvPr>
          <p:cNvSpPr/>
          <p:nvPr/>
        </p:nvSpPr>
        <p:spPr>
          <a:xfrm>
            <a:off x="3022788" y="1004376"/>
            <a:ext cx="1000642" cy="408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8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5C8AD49-4C25-3644-A2A3-6B2217C6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1" r="19970" b="8949"/>
          <a:stretch/>
        </p:blipFill>
        <p:spPr>
          <a:xfrm>
            <a:off x="210886" y="882730"/>
            <a:ext cx="3759168" cy="42086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422445" y="719414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600235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1878713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506076" y="101009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2251350" y="9964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salinity on methylation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A7A5CC-DEFF-9040-AAC4-8F630B9D8117}"/>
              </a:ext>
            </a:extLst>
          </p:cNvPr>
          <p:cNvSpPr/>
          <p:nvPr/>
        </p:nvSpPr>
        <p:spPr>
          <a:xfrm>
            <a:off x="3022788" y="1004376"/>
            <a:ext cx="1000642" cy="408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741C0-C72E-B744-8774-DC5B68998714}"/>
              </a:ext>
            </a:extLst>
          </p:cNvPr>
          <p:cNvSpPr/>
          <p:nvPr/>
        </p:nvSpPr>
        <p:spPr>
          <a:xfrm>
            <a:off x="1487723" y="1476542"/>
            <a:ext cx="1535065" cy="505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7E2E7-CF8D-244B-B1C6-B2585EE4DB49}"/>
              </a:ext>
            </a:extLst>
          </p:cNvPr>
          <p:cNvSpPr/>
          <p:nvPr/>
        </p:nvSpPr>
        <p:spPr>
          <a:xfrm>
            <a:off x="1487725" y="2544205"/>
            <a:ext cx="1535064" cy="9718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24E86-C223-7C4B-B6DC-08D29FB21B8F}"/>
              </a:ext>
            </a:extLst>
          </p:cNvPr>
          <p:cNvSpPr/>
          <p:nvPr/>
        </p:nvSpPr>
        <p:spPr>
          <a:xfrm>
            <a:off x="1487725" y="3868589"/>
            <a:ext cx="1535063" cy="5881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3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5C8AD49-4C25-3644-A2A3-6B2217C6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1" r="19970" b="8949"/>
          <a:stretch/>
        </p:blipFill>
        <p:spPr>
          <a:xfrm>
            <a:off x="210886" y="882730"/>
            <a:ext cx="3759168" cy="42086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422445" y="719414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600235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1878713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506076" y="101009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2251350" y="9964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salinity on methylation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741C0-C72E-B744-8774-DC5B68998714}"/>
              </a:ext>
            </a:extLst>
          </p:cNvPr>
          <p:cNvSpPr/>
          <p:nvPr/>
        </p:nvSpPr>
        <p:spPr>
          <a:xfrm>
            <a:off x="1487724" y="1480862"/>
            <a:ext cx="1536024" cy="505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7E2E7-CF8D-244B-B1C6-B2585EE4DB49}"/>
              </a:ext>
            </a:extLst>
          </p:cNvPr>
          <p:cNvSpPr/>
          <p:nvPr/>
        </p:nvSpPr>
        <p:spPr>
          <a:xfrm>
            <a:off x="1487724" y="2544205"/>
            <a:ext cx="1536025" cy="9718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24E86-C223-7C4B-B6DC-08D29FB21B8F}"/>
              </a:ext>
            </a:extLst>
          </p:cNvPr>
          <p:cNvSpPr/>
          <p:nvPr/>
        </p:nvSpPr>
        <p:spPr>
          <a:xfrm>
            <a:off x="1487726" y="3868589"/>
            <a:ext cx="1536024" cy="5881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1208C-E643-2C47-A292-82FF9A428166}"/>
              </a:ext>
            </a:extLst>
          </p:cNvPr>
          <p:cNvSpPr txBox="1"/>
          <p:nvPr/>
        </p:nvSpPr>
        <p:spPr>
          <a:xfrm>
            <a:off x="1976986" y="738518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SEA LICE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4762399-3656-864C-A38C-FFA21589212A}"/>
              </a:ext>
            </a:extLst>
          </p:cNvPr>
          <p:cNvSpPr/>
          <p:nvPr/>
        </p:nvSpPr>
        <p:spPr>
          <a:xfrm rot="5400000">
            <a:off x="2166068" y="277534"/>
            <a:ext cx="154934" cy="14749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74F9E-D728-8647-8146-0EDFC7921DCA}"/>
              </a:ext>
            </a:extLst>
          </p:cNvPr>
          <p:cNvSpPr txBox="1"/>
          <p:nvPr/>
        </p:nvSpPr>
        <p:spPr>
          <a:xfrm>
            <a:off x="2980995" y="726962"/>
            <a:ext cx="877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NO SEA LICE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A6FA980-39BC-1046-9104-BFD1332F6DDF}"/>
              </a:ext>
            </a:extLst>
          </p:cNvPr>
          <p:cNvSpPr/>
          <p:nvPr/>
        </p:nvSpPr>
        <p:spPr>
          <a:xfrm rot="5400000">
            <a:off x="3332225" y="673965"/>
            <a:ext cx="144348" cy="6926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0108-B7DA-764C-892D-A0EFDBF49E8F}"/>
              </a:ext>
            </a:extLst>
          </p:cNvPr>
          <p:cNvSpPr txBox="1"/>
          <p:nvPr/>
        </p:nvSpPr>
        <p:spPr>
          <a:xfrm>
            <a:off x="3377155" y="10371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E4F30-21EF-8848-9BA6-2616CB3083D4}"/>
              </a:ext>
            </a:extLst>
          </p:cNvPr>
          <p:cNvSpPr txBox="1"/>
          <p:nvPr/>
        </p:nvSpPr>
        <p:spPr>
          <a:xfrm>
            <a:off x="3028270" y="10291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FDC9A-3949-444D-AD4D-925B4D709EF7}"/>
              </a:ext>
            </a:extLst>
          </p:cNvPr>
          <p:cNvSpPr txBox="1"/>
          <p:nvPr/>
        </p:nvSpPr>
        <p:spPr>
          <a:xfrm>
            <a:off x="4533900" y="2652663"/>
            <a:ext cx="351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on salinity AND sea lice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59C6680-01AB-224F-9B18-CEBB32D1408D}"/>
              </a:ext>
            </a:extLst>
          </p:cNvPr>
          <p:cNvSpPr/>
          <p:nvPr/>
        </p:nvSpPr>
        <p:spPr>
          <a:xfrm rot="10800000">
            <a:off x="3972310" y="1472402"/>
            <a:ext cx="130458" cy="4894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25C49E9-8082-5941-8131-DEC2C078FB78}"/>
              </a:ext>
            </a:extLst>
          </p:cNvPr>
          <p:cNvSpPr/>
          <p:nvPr/>
        </p:nvSpPr>
        <p:spPr>
          <a:xfrm rot="10800000">
            <a:off x="3970054" y="1984971"/>
            <a:ext cx="130458" cy="4894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40F53E90-F1E7-C44A-BE8C-945E2FBCAE0C}"/>
              </a:ext>
            </a:extLst>
          </p:cNvPr>
          <p:cNvSpPr/>
          <p:nvPr/>
        </p:nvSpPr>
        <p:spPr>
          <a:xfrm rot="10800000">
            <a:off x="4004862" y="2935207"/>
            <a:ext cx="130458" cy="4894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F2D1153-3967-3043-9F60-71E296225E9C}"/>
              </a:ext>
            </a:extLst>
          </p:cNvPr>
          <p:cNvSpPr/>
          <p:nvPr/>
        </p:nvSpPr>
        <p:spPr>
          <a:xfrm rot="10800000">
            <a:off x="3999428" y="3922741"/>
            <a:ext cx="130458" cy="4894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7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5C8AD49-4C25-3644-A2A3-6B2217C6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1" r="19970" b="8949"/>
          <a:stretch/>
        </p:blipFill>
        <p:spPr>
          <a:xfrm>
            <a:off x="210886" y="882730"/>
            <a:ext cx="3759168" cy="42086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3A515E-818E-C141-BB5D-C9DB6D6B6C43}"/>
              </a:ext>
            </a:extLst>
          </p:cNvPr>
          <p:cNvSpPr txBox="1"/>
          <p:nvPr/>
        </p:nvSpPr>
        <p:spPr>
          <a:xfrm>
            <a:off x="422445" y="719414"/>
            <a:ext cx="1083631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/>
              <a:t>Relative % methylation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40227-0068-3C43-8EE0-F699EC01BDEC}"/>
              </a:ext>
            </a:extLst>
          </p:cNvPr>
          <p:cNvSpPr txBox="1"/>
          <p:nvPr/>
        </p:nvSpPr>
        <p:spPr>
          <a:xfrm>
            <a:off x="2600235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A3AEF-257E-8244-BEF8-FDC890B54C9C}"/>
              </a:ext>
            </a:extLst>
          </p:cNvPr>
          <p:cNvSpPr txBox="1"/>
          <p:nvPr/>
        </p:nvSpPr>
        <p:spPr>
          <a:xfrm>
            <a:off x="1878713" y="10043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3CA33-8336-C241-B79B-D07A3A79ABCA}"/>
              </a:ext>
            </a:extLst>
          </p:cNvPr>
          <p:cNvSpPr txBox="1"/>
          <p:nvPr/>
        </p:nvSpPr>
        <p:spPr>
          <a:xfrm>
            <a:off x="1506076" y="101009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32PSU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42238-F8F5-B642-8D7B-9E0635A083FE}"/>
              </a:ext>
            </a:extLst>
          </p:cNvPr>
          <p:cNvSpPr txBox="1"/>
          <p:nvPr/>
        </p:nvSpPr>
        <p:spPr>
          <a:xfrm>
            <a:off x="2251350" y="9964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1EB4-2E66-EB4E-A582-49EF3C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61" y="-136259"/>
            <a:ext cx="7886700" cy="994172"/>
          </a:xfrm>
        </p:spPr>
        <p:txBody>
          <a:bodyPr/>
          <a:lstStyle/>
          <a:p>
            <a:r>
              <a:rPr lang="en-US" dirty="0"/>
              <a:t>Influence of salinity on methylation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741C0-C72E-B744-8774-DC5B68998714}"/>
              </a:ext>
            </a:extLst>
          </p:cNvPr>
          <p:cNvSpPr/>
          <p:nvPr/>
        </p:nvSpPr>
        <p:spPr>
          <a:xfrm>
            <a:off x="1487724" y="1480862"/>
            <a:ext cx="1536024" cy="505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7E2E7-CF8D-244B-B1C6-B2585EE4DB49}"/>
              </a:ext>
            </a:extLst>
          </p:cNvPr>
          <p:cNvSpPr/>
          <p:nvPr/>
        </p:nvSpPr>
        <p:spPr>
          <a:xfrm>
            <a:off x="1487724" y="2544205"/>
            <a:ext cx="1536025" cy="9718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24E86-C223-7C4B-B6DC-08D29FB21B8F}"/>
              </a:ext>
            </a:extLst>
          </p:cNvPr>
          <p:cNvSpPr/>
          <p:nvPr/>
        </p:nvSpPr>
        <p:spPr>
          <a:xfrm>
            <a:off x="1487726" y="3868589"/>
            <a:ext cx="1536024" cy="5881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1208C-E643-2C47-A292-82FF9A428166}"/>
              </a:ext>
            </a:extLst>
          </p:cNvPr>
          <p:cNvSpPr txBox="1"/>
          <p:nvPr/>
        </p:nvSpPr>
        <p:spPr>
          <a:xfrm>
            <a:off x="1976986" y="738518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SEA LICE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4762399-3656-864C-A38C-FFA21589212A}"/>
              </a:ext>
            </a:extLst>
          </p:cNvPr>
          <p:cNvSpPr/>
          <p:nvPr/>
        </p:nvSpPr>
        <p:spPr>
          <a:xfrm rot="5400000">
            <a:off x="2166068" y="277534"/>
            <a:ext cx="154934" cy="14749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74F9E-D728-8647-8146-0EDFC7921DCA}"/>
              </a:ext>
            </a:extLst>
          </p:cNvPr>
          <p:cNvSpPr txBox="1"/>
          <p:nvPr/>
        </p:nvSpPr>
        <p:spPr>
          <a:xfrm>
            <a:off x="2980995" y="726962"/>
            <a:ext cx="877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NO SEA LICE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A6FA980-39BC-1046-9104-BFD1332F6DDF}"/>
              </a:ext>
            </a:extLst>
          </p:cNvPr>
          <p:cNvSpPr/>
          <p:nvPr/>
        </p:nvSpPr>
        <p:spPr>
          <a:xfrm rot="5400000">
            <a:off x="3332225" y="673965"/>
            <a:ext cx="144348" cy="6926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0108-B7DA-764C-892D-A0EFDBF49E8F}"/>
              </a:ext>
            </a:extLst>
          </p:cNvPr>
          <p:cNvSpPr txBox="1"/>
          <p:nvPr/>
        </p:nvSpPr>
        <p:spPr>
          <a:xfrm>
            <a:off x="3377155" y="10371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16°C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E4F30-21EF-8848-9BA6-2616CB3083D4}"/>
              </a:ext>
            </a:extLst>
          </p:cNvPr>
          <p:cNvSpPr txBox="1"/>
          <p:nvPr/>
        </p:nvSpPr>
        <p:spPr>
          <a:xfrm>
            <a:off x="3028270" y="10291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dirty="0"/>
              <a:t>8°C</a:t>
            </a:r>
          </a:p>
          <a:p>
            <a:pPr algn="ctr"/>
            <a:r>
              <a:rPr lang="en-US" sz="700" b="1" dirty="0"/>
              <a:t>26PSU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67AE0-8B3B-2345-9012-04ECAE3B9147}"/>
              </a:ext>
            </a:extLst>
          </p:cNvPr>
          <p:cNvSpPr txBox="1"/>
          <p:nvPr/>
        </p:nvSpPr>
        <p:spPr>
          <a:xfrm>
            <a:off x="5380483" y="2387084"/>
            <a:ext cx="27769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Homeobox transcription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Involved in cell differentiation and multicellular organism development, region specificity of skin (</a:t>
            </a:r>
            <a:r>
              <a:rPr lang="en-US" sz="1200" dirty="0" err="1"/>
              <a:t>Chuong</a:t>
            </a:r>
            <a:r>
              <a:rPr lang="en-US" sz="1200" dirty="0"/>
              <a:t>, 2003 </a:t>
            </a:r>
            <a:r>
              <a:rPr lang="en-US" sz="1200" i="1" dirty="0"/>
              <a:t>J Invest Dermatol.)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Gene-body hypermethylation is associated with elevated HOX expression (Li, Huang, Wei 2019 </a:t>
            </a:r>
            <a:r>
              <a:rPr lang="en-US" sz="1200" i="1" dirty="0"/>
              <a:t>Cancers</a:t>
            </a:r>
            <a:r>
              <a:rPr lang="en-US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E2528-3082-EE48-969C-E1D5B9E656B4}"/>
              </a:ext>
            </a:extLst>
          </p:cNvPr>
          <p:cNvSpPr/>
          <p:nvPr/>
        </p:nvSpPr>
        <p:spPr>
          <a:xfrm>
            <a:off x="3800669" y="2937918"/>
            <a:ext cx="1031390" cy="98241"/>
          </a:xfrm>
          <a:prstGeom prst="rect">
            <a:avLst/>
          </a:prstGeom>
          <a:solidFill>
            <a:srgbClr val="FBFF1A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B92C4-22F4-7F4D-BF9E-582E327383E4}"/>
              </a:ext>
            </a:extLst>
          </p:cNvPr>
          <p:cNvSpPr/>
          <p:nvPr/>
        </p:nvSpPr>
        <p:spPr>
          <a:xfrm>
            <a:off x="3817813" y="3994537"/>
            <a:ext cx="1031390" cy="98241"/>
          </a:xfrm>
          <a:prstGeom prst="rect">
            <a:avLst/>
          </a:prstGeom>
          <a:solidFill>
            <a:srgbClr val="FBFF1A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D3EA2-E012-A148-AE36-EBB55BBB09A6}"/>
              </a:ext>
            </a:extLst>
          </p:cNvPr>
          <p:cNvSpPr/>
          <p:nvPr/>
        </p:nvSpPr>
        <p:spPr>
          <a:xfrm>
            <a:off x="3817813" y="1635548"/>
            <a:ext cx="1031390" cy="98241"/>
          </a:xfrm>
          <a:prstGeom prst="rect">
            <a:avLst/>
          </a:prstGeom>
          <a:solidFill>
            <a:srgbClr val="FBFF1A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FB569-7AEB-8D4E-B15D-B8E9C29444EE}"/>
              </a:ext>
            </a:extLst>
          </p:cNvPr>
          <p:cNvSpPr txBox="1"/>
          <p:nvPr/>
        </p:nvSpPr>
        <p:spPr>
          <a:xfrm>
            <a:off x="4199454" y="1546168"/>
            <a:ext cx="487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LBX1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37DA6-B12D-AE40-AFC0-3A8A4E869A0A}"/>
              </a:ext>
            </a:extLst>
          </p:cNvPr>
          <p:cNvSpPr txBox="1"/>
          <p:nvPr/>
        </p:nvSpPr>
        <p:spPr>
          <a:xfrm>
            <a:off x="4290147" y="2816546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HOXC8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5F2B6-860D-4A44-BC8A-12CE18A10152}"/>
              </a:ext>
            </a:extLst>
          </p:cNvPr>
          <p:cNvSpPr txBox="1"/>
          <p:nvPr/>
        </p:nvSpPr>
        <p:spPr>
          <a:xfrm>
            <a:off x="4300173" y="3897688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HOXC9</a:t>
            </a:r>
          </a:p>
        </p:txBody>
      </p:sp>
    </p:spTree>
    <p:extLst>
      <p:ext uri="{BB962C8B-B14F-4D97-AF65-F5344CB8AC3E}">
        <p14:creationId xmlns:p14="http://schemas.microsoft.com/office/powerpoint/2010/main" val="110778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10209</TotalTime>
  <Words>1525</Words>
  <Application>Microsoft Macintosh PowerPoint</Application>
  <PresentationFormat>On-screen Show (16:9)</PresentationFormat>
  <Paragraphs>378</Paragraphs>
  <Slides>31</Slides>
  <Notes>16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Environmental influence on the Atlantic salmon epigenome during sea lice infestation </vt:lpstr>
      <vt:lpstr>Environmental threats to Salmon</vt:lpstr>
      <vt:lpstr>Environment influence on sea lice</vt:lpstr>
      <vt:lpstr>Experimental set-up</vt:lpstr>
      <vt:lpstr>DMR:  Differentially methylated region</vt:lpstr>
      <vt:lpstr>Influence of salinity on methylation</vt:lpstr>
      <vt:lpstr>Influence of salinity on methylation</vt:lpstr>
      <vt:lpstr>Influence of salinity on methylation</vt:lpstr>
      <vt:lpstr>Influence of salinity on methylation</vt:lpstr>
      <vt:lpstr>Influence of salinity on methylation</vt:lpstr>
      <vt:lpstr>Influence of temperature on methylation</vt:lpstr>
      <vt:lpstr>Influence of temperature on methylation</vt:lpstr>
      <vt:lpstr>Influence of temperature on methylation</vt:lpstr>
      <vt:lpstr>Influence of temperature on methylation</vt:lpstr>
      <vt:lpstr>Conclusions</vt:lpstr>
      <vt:lpstr>Atlantic Salmon and Sea lice in Chile</vt:lpstr>
      <vt:lpstr>Sea lice – Salmon interaction</vt:lpstr>
      <vt:lpstr>Sea lice – Salmon interaction</vt:lpstr>
      <vt:lpstr>Environment influence on epigenome</vt:lpstr>
      <vt:lpstr>Does the environment change the salmon response to sea lice?</vt:lpstr>
      <vt:lpstr>Experimental set-up</vt:lpstr>
      <vt:lpstr>PCA of all RRBS data</vt:lpstr>
      <vt:lpstr>DMR:  Differentially methylated region</vt:lpstr>
      <vt:lpstr>Example of DMR</vt:lpstr>
      <vt:lpstr>PCA of DMRs before group stats </vt:lpstr>
      <vt:lpstr>52 significant DMRs </vt:lpstr>
      <vt:lpstr>PowerPoint Presentation</vt:lpstr>
      <vt:lpstr>Heatmap of DMRs?</vt:lpstr>
      <vt:lpstr>Where DMRs are</vt:lpstr>
      <vt:lpstr>Where are DMRs that aren’t in features?</vt:lpstr>
      <vt:lpstr>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influence on the Atlantic salmon epigenome during sea lice infestation </dc:title>
  <dc:creator>Shelly A Trigg</dc:creator>
  <cp:lastModifiedBy>Shelly A Trigg</cp:lastModifiedBy>
  <cp:revision>72</cp:revision>
  <dcterms:created xsi:type="dcterms:W3CDTF">2019-11-10T19:44:53Z</dcterms:created>
  <dcterms:modified xsi:type="dcterms:W3CDTF">2019-11-18T06:48:12Z</dcterms:modified>
</cp:coreProperties>
</file>